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8"/>
  </p:notesMasterIdLst>
  <p:sldIdLst>
    <p:sldId id="256" r:id="rId2"/>
    <p:sldId id="363" r:id="rId3"/>
    <p:sldId id="259" r:id="rId4"/>
    <p:sldId id="262" r:id="rId5"/>
    <p:sldId id="328" r:id="rId6"/>
    <p:sldId id="330" r:id="rId7"/>
    <p:sldId id="333" r:id="rId8"/>
    <p:sldId id="338" r:id="rId9"/>
    <p:sldId id="268" r:id="rId10"/>
    <p:sldId id="362" r:id="rId11"/>
    <p:sldId id="334" r:id="rId12"/>
    <p:sldId id="336" r:id="rId13"/>
    <p:sldId id="337" r:id="rId14"/>
    <p:sldId id="364" r:id="rId15"/>
    <p:sldId id="344" r:id="rId16"/>
    <p:sldId id="342" r:id="rId17"/>
    <p:sldId id="335" r:id="rId18"/>
    <p:sldId id="343" r:id="rId19"/>
    <p:sldId id="347" r:id="rId20"/>
    <p:sldId id="346" r:id="rId21"/>
    <p:sldId id="350" r:id="rId22"/>
    <p:sldId id="353" r:id="rId23"/>
    <p:sldId id="354" r:id="rId24"/>
    <p:sldId id="351" r:id="rId25"/>
    <p:sldId id="355" r:id="rId26"/>
    <p:sldId id="356" r:id="rId27"/>
    <p:sldId id="349" r:id="rId28"/>
    <p:sldId id="352" r:id="rId29"/>
    <p:sldId id="357" r:id="rId30"/>
    <p:sldId id="348" r:id="rId31"/>
    <p:sldId id="358" r:id="rId32"/>
    <p:sldId id="359" r:id="rId33"/>
    <p:sldId id="365" r:id="rId34"/>
    <p:sldId id="360" r:id="rId35"/>
    <p:sldId id="361" r:id="rId36"/>
    <p:sldId id="278" r:id="rId37"/>
  </p:sldIdLst>
  <p:sldSz cx="9144000" cy="5143500" type="screen16x9"/>
  <p:notesSz cx="6858000" cy="9144000"/>
  <p:embeddedFontLst>
    <p:embeddedFont>
      <p:font typeface="Advent Pro Light" panose="020B0604020202020204" charset="0"/>
      <p:regular r:id="rId39"/>
      <p:bold r:id="rId40"/>
    </p:embeddedFont>
    <p:embeddedFont>
      <p:font typeface="Anton" panose="020B0604020202020204" charset="0"/>
      <p:regular r:id="rId41"/>
    </p:embeddedFont>
    <p:embeddedFont>
      <p:font typeface="Fira Sans Condensed" panose="020B0604020202020204" charset="0"/>
      <p:regular r:id="rId42"/>
      <p:bold r:id="rId43"/>
      <p:italic r:id="rId44"/>
      <p:boldItalic r:id="rId45"/>
    </p:embeddedFont>
    <p:embeddedFont>
      <p:font typeface="Fira Sans Condensed Light" panose="020B0604020202020204" charset="0"/>
      <p:regular r:id="rId46"/>
      <p:bold r:id="rId47"/>
      <p:italic r:id="rId48"/>
      <p:boldItalic r:id="rId49"/>
    </p:embeddedFont>
    <p:embeddedFont>
      <p:font typeface="Rajdhani"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CE ASHER CHEW#" initials="#AC" lastIdx="1" clrIdx="0">
    <p:extLst>
      <p:ext uri="{19B8F6BF-5375-455C-9EA6-DF929625EA0E}">
        <p15:presenceInfo xmlns:p15="http://schemas.microsoft.com/office/powerpoint/2012/main" userId="S::ICEA0001@e.ntu.edu.sg::83a627d9-9cb3-4eee-a222-050b4c406f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F2DDC2-43B5-469C-A14E-C8376A968755}">
  <a:tblStyle styleId="{B9F2DDC2-43B5-469C-A14E-C8376A9687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6" autoAdjust="0"/>
    <p:restoredTop sz="90129" autoAdjust="0"/>
  </p:normalViewPr>
  <p:slideViewPr>
    <p:cSldViewPr snapToGrid="0">
      <p:cViewPr varScale="1">
        <p:scale>
          <a:sx n="135" d="100"/>
          <a:sy n="135" d="100"/>
        </p:scale>
        <p:origin x="5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0CEFA-4980-4BD9-A1E5-23ECF09BB55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D841F41E-041C-4619-9402-55B285BD9BB6}">
      <dgm:prSet phldrT="[Text]" custT="1"/>
      <dgm:spPr/>
      <dgm:t>
        <a:bodyPr/>
        <a:lstStyle/>
        <a:p>
          <a:r>
            <a:rPr lang="en-US" sz="4000" b="1" dirty="0">
              <a:solidFill>
                <a:schemeClr val="tx2"/>
              </a:solidFill>
              <a:latin typeface="Rajdhani" panose="020B0604020202020204" charset="0"/>
              <a:cs typeface="Rajdhani" panose="020B0604020202020204" charset="0"/>
            </a:rPr>
            <a:t>Auto insurance frauds</a:t>
          </a:r>
          <a:endParaRPr lang="en-SG" sz="4000" b="1" dirty="0">
            <a:solidFill>
              <a:schemeClr val="tx2"/>
            </a:solidFill>
            <a:latin typeface="Rajdhani" panose="020B0604020202020204" charset="0"/>
            <a:cs typeface="Rajdhani" panose="020B0604020202020204" charset="0"/>
          </a:endParaRPr>
        </a:p>
      </dgm:t>
    </dgm:pt>
    <dgm:pt modelId="{C8D1D203-998B-427C-AECA-754CCC98A904}" type="parTrans" cxnId="{631F8E1C-E9D6-44EC-B1BC-860777DEB0EB}">
      <dgm:prSet/>
      <dgm:spPr/>
      <dgm:t>
        <a:bodyPr/>
        <a:lstStyle/>
        <a:p>
          <a:endParaRPr lang="en-SG"/>
        </a:p>
      </dgm:t>
    </dgm:pt>
    <dgm:pt modelId="{CD332DE0-87E8-4E23-B6E0-6CD00613DF6F}" type="sibTrans" cxnId="{631F8E1C-E9D6-44EC-B1BC-860777DEB0EB}">
      <dgm:prSet/>
      <dgm:spPr/>
      <dgm:t>
        <a:bodyPr/>
        <a:lstStyle/>
        <a:p>
          <a:endParaRPr lang="en-SG"/>
        </a:p>
      </dgm:t>
    </dgm:pt>
    <dgm:pt modelId="{9337CC48-FA73-4A21-B835-3E2FF23466A9}">
      <dgm:prSet phldrT="[Text]" custT="1"/>
      <dgm:spPr/>
      <dgm:t>
        <a:bodyPr/>
        <a:lstStyle/>
        <a:p>
          <a:r>
            <a:rPr lang="en-US" sz="2000" dirty="0">
              <a:solidFill>
                <a:schemeClr val="tx2"/>
              </a:solidFill>
              <a:latin typeface="Rajdhani" panose="020B0604020202020204" charset="0"/>
              <a:cs typeface="Rajdhani" panose="020B0604020202020204" charset="0"/>
            </a:rPr>
            <a:t>Inflating claims</a:t>
          </a:r>
          <a:endParaRPr lang="en-SG" sz="2000" dirty="0">
            <a:solidFill>
              <a:schemeClr val="tx2"/>
            </a:solidFill>
            <a:latin typeface="Rajdhani" panose="020B0604020202020204" charset="0"/>
            <a:cs typeface="Rajdhani" panose="020B0604020202020204" charset="0"/>
          </a:endParaRPr>
        </a:p>
      </dgm:t>
    </dgm:pt>
    <dgm:pt modelId="{43FB72CE-DB25-4ADA-BAC7-ACD714110C3E}" type="parTrans" cxnId="{4B06A369-BA17-4CE7-8D13-807A6CBDFC9B}">
      <dgm:prSet/>
      <dgm:spPr/>
      <dgm:t>
        <a:bodyPr/>
        <a:lstStyle/>
        <a:p>
          <a:endParaRPr lang="en-SG"/>
        </a:p>
      </dgm:t>
    </dgm:pt>
    <dgm:pt modelId="{B2523CFB-0615-48CE-836A-35A234F3E67D}" type="sibTrans" cxnId="{4B06A369-BA17-4CE7-8D13-807A6CBDFC9B}">
      <dgm:prSet/>
      <dgm:spPr/>
      <dgm:t>
        <a:bodyPr/>
        <a:lstStyle/>
        <a:p>
          <a:endParaRPr lang="en-SG"/>
        </a:p>
      </dgm:t>
    </dgm:pt>
    <dgm:pt modelId="{84386544-2627-4D0C-8B82-F83C03F00AB2}">
      <dgm:prSet phldrT="[Text]" custT="1"/>
      <dgm:spPr/>
      <dgm:t>
        <a:bodyPr/>
        <a:lstStyle/>
        <a:p>
          <a:r>
            <a:rPr lang="en-US" sz="2000" dirty="0">
              <a:solidFill>
                <a:schemeClr val="tx2"/>
              </a:solidFill>
              <a:latin typeface="Rajdhani" panose="020B0604020202020204" charset="0"/>
              <a:cs typeface="Rajdhani" panose="020B0604020202020204" charset="0"/>
            </a:rPr>
            <a:t>Claims for incidents that never occurred</a:t>
          </a:r>
          <a:endParaRPr lang="en-SG" sz="2000" dirty="0">
            <a:solidFill>
              <a:schemeClr val="tx2"/>
            </a:solidFill>
            <a:latin typeface="Rajdhani" panose="020B0604020202020204" charset="0"/>
            <a:cs typeface="Rajdhani" panose="020B0604020202020204" charset="0"/>
          </a:endParaRPr>
        </a:p>
      </dgm:t>
    </dgm:pt>
    <dgm:pt modelId="{13BD34E3-4A86-46A1-BF2A-68F5621BBB4F}" type="parTrans" cxnId="{30232273-821A-4733-9817-AB3BB64599D2}">
      <dgm:prSet/>
      <dgm:spPr/>
      <dgm:t>
        <a:bodyPr/>
        <a:lstStyle/>
        <a:p>
          <a:endParaRPr lang="en-SG"/>
        </a:p>
      </dgm:t>
    </dgm:pt>
    <dgm:pt modelId="{7C2B8649-9D84-4AD2-BCCC-5D595E630AAF}" type="sibTrans" cxnId="{30232273-821A-4733-9817-AB3BB64599D2}">
      <dgm:prSet/>
      <dgm:spPr/>
      <dgm:t>
        <a:bodyPr/>
        <a:lstStyle/>
        <a:p>
          <a:endParaRPr lang="en-SG"/>
        </a:p>
      </dgm:t>
    </dgm:pt>
    <dgm:pt modelId="{D1C472F3-82A4-49EA-951A-1DA84F0138EF}">
      <dgm:prSet phldrT="[Text]" custT="1"/>
      <dgm:spPr/>
      <dgm:t>
        <a:bodyPr/>
        <a:lstStyle/>
        <a:p>
          <a:r>
            <a:rPr lang="en-US" sz="2000" dirty="0">
              <a:solidFill>
                <a:schemeClr val="tx2"/>
              </a:solidFill>
              <a:latin typeface="Rajdhani" panose="020B0604020202020204" charset="0"/>
              <a:cs typeface="Rajdhani" panose="020B0604020202020204" charset="0"/>
            </a:rPr>
            <a:t>Staging accidents</a:t>
          </a:r>
          <a:endParaRPr lang="en-SG" sz="2000" dirty="0">
            <a:solidFill>
              <a:schemeClr val="tx2"/>
            </a:solidFill>
            <a:latin typeface="Rajdhani" panose="020B0604020202020204" charset="0"/>
            <a:cs typeface="Rajdhani" panose="020B0604020202020204" charset="0"/>
          </a:endParaRPr>
        </a:p>
      </dgm:t>
    </dgm:pt>
    <dgm:pt modelId="{3CFD5951-8FCE-4890-AADD-A34EDD4360FA}" type="parTrans" cxnId="{004B0478-7370-45D5-BC45-7FE61A03F1D8}">
      <dgm:prSet/>
      <dgm:spPr/>
      <dgm:t>
        <a:bodyPr/>
        <a:lstStyle/>
        <a:p>
          <a:endParaRPr lang="en-SG"/>
        </a:p>
      </dgm:t>
    </dgm:pt>
    <dgm:pt modelId="{D8B69297-1D23-4DB0-A1C6-B77C8D28B70A}" type="sibTrans" cxnId="{004B0478-7370-45D5-BC45-7FE61A03F1D8}">
      <dgm:prSet/>
      <dgm:spPr/>
      <dgm:t>
        <a:bodyPr/>
        <a:lstStyle/>
        <a:p>
          <a:endParaRPr lang="en-SG"/>
        </a:p>
      </dgm:t>
    </dgm:pt>
    <dgm:pt modelId="{9910EF9F-7A26-4E3C-B4A8-CE7896E4F101}">
      <dgm:prSet custT="1"/>
      <dgm:spPr/>
      <dgm:t>
        <a:bodyPr/>
        <a:lstStyle/>
        <a:p>
          <a:r>
            <a:rPr lang="en-US" sz="2000" dirty="0">
              <a:solidFill>
                <a:schemeClr val="tx2"/>
              </a:solidFill>
              <a:latin typeface="Rajdhani" panose="020B0604020202020204" charset="0"/>
              <a:cs typeface="Rajdhani" panose="020B0604020202020204" charset="0"/>
            </a:rPr>
            <a:t>False reports of stolen vehicles</a:t>
          </a:r>
          <a:endParaRPr lang="en-SG" sz="2000" dirty="0">
            <a:solidFill>
              <a:schemeClr val="tx2"/>
            </a:solidFill>
            <a:latin typeface="Rajdhani" panose="020B0604020202020204" charset="0"/>
            <a:cs typeface="Rajdhani" panose="020B0604020202020204" charset="0"/>
          </a:endParaRPr>
        </a:p>
      </dgm:t>
    </dgm:pt>
    <dgm:pt modelId="{6AEB128A-71B3-4CAB-AF10-7932C1A3B246}" type="parTrans" cxnId="{00F665EF-E641-42A3-A301-59B9B21B5B45}">
      <dgm:prSet/>
      <dgm:spPr/>
      <dgm:t>
        <a:bodyPr/>
        <a:lstStyle/>
        <a:p>
          <a:endParaRPr lang="en-SG"/>
        </a:p>
      </dgm:t>
    </dgm:pt>
    <dgm:pt modelId="{54B40E84-F800-4971-83F8-1F4CC03F1AA2}" type="sibTrans" cxnId="{00F665EF-E641-42A3-A301-59B9B21B5B45}">
      <dgm:prSet/>
      <dgm:spPr/>
      <dgm:t>
        <a:bodyPr/>
        <a:lstStyle/>
        <a:p>
          <a:endParaRPr lang="en-SG"/>
        </a:p>
      </dgm:t>
    </dgm:pt>
    <dgm:pt modelId="{38BDE5FE-0F2B-42A0-A743-D1897172B8A7}" type="pres">
      <dgm:prSet presAssocID="{4F70CEFA-4980-4BD9-A1E5-23ECF09BB557}" presName="hierChild1" presStyleCnt="0">
        <dgm:presLayoutVars>
          <dgm:orgChart val="1"/>
          <dgm:chPref val="1"/>
          <dgm:dir/>
          <dgm:animOne val="branch"/>
          <dgm:animLvl val="lvl"/>
          <dgm:resizeHandles/>
        </dgm:presLayoutVars>
      </dgm:prSet>
      <dgm:spPr/>
    </dgm:pt>
    <dgm:pt modelId="{A4876BEB-00A7-4061-B80D-3353B67D6F5D}" type="pres">
      <dgm:prSet presAssocID="{D841F41E-041C-4619-9402-55B285BD9BB6}" presName="hierRoot1" presStyleCnt="0">
        <dgm:presLayoutVars>
          <dgm:hierBranch val="init"/>
        </dgm:presLayoutVars>
      </dgm:prSet>
      <dgm:spPr/>
    </dgm:pt>
    <dgm:pt modelId="{C37F5012-511E-4A57-A49F-A246DFEFDFB1}" type="pres">
      <dgm:prSet presAssocID="{D841F41E-041C-4619-9402-55B285BD9BB6}" presName="rootComposite1" presStyleCnt="0"/>
      <dgm:spPr/>
    </dgm:pt>
    <dgm:pt modelId="{B8AB397D-DFA3-48A0-85AC-8F5915F26314}" type="pres">
      <dgm:prSet presAssocID="{D841F41E-041C-4619-9402-55B285BD9BB6}" presName="rootText1" presStyleLbl="node0" presStyleIdx="0" presStyleCnt="1" custScaleX="194507" custScaleY="145744">
        <dgm:presLayoutVars>
          <dgm:chPref val="3"/>
        </dgm:presLayoutVars>
      </dgm:prSet>
      <dgm:spPr/>
    </dgm:pt>
    <dgm:pt modelId="{F98ECF97-150C-4352-896A-2934F00AE075}" type="pres">
      <dgm:prSet presAssocID="{D841F41E-041C-4619-9402-55B285BD9BB6}" presName="rootConnector1" presStyleLbl="node1" presStyleIdx="0" presStyleCnt="0"/>
      <dgm:spPr/>
    </dgm:pt>
    <dgm:pt modelId="{635DD6B3-9A7A-45A0-BAFB-4235E7B53629}" type="pres">
      <dgm:prSet presAssocID="{D841F41E-041C-4619-9402-55B285BD9BB6}" presName="hierChild2" presStyleCnt="0"/>
      <dgm:spPr/>
    </dgm:pt>
    <dgm:pt modelId="{32C64C01-E62D-4587-A75D-EEF49A05B2C3}" type="pres">
      <dgm:prSet presAssocID="{43FB72CE-DB25-4ADA-BAC7-ACD714110C3E}" presName="Name37" presStyleLbl="parChTrans1D2" presStyleIdx="0" presStyleCnt="4"/>
      <dgm:spPr/>
    </dgm:pt>
    <dgm:pt modelId="{F61406FE-52EC-4280-88F5-DE6F17F9331D}" type="pres">
      <dgm:prSet presAssocID="{9337CC48-FA73-4A21-B835-3E2FF23466A9}" presName="hierRoot2" presStyleCnt="0">
        <dgm:presLayoutVars>
          <dgm:hierBranch val="init"/>
        </dgm:presLayoutVars>
      </dgm:prSet>
      <dgm:spPr/>
    </dgm:pt>
    <dgm:pt modelId="{D92ED5D7-5806-4FC8-B384-B1269B665B04}" type="pres">
      <dgm:prSet presAssocID="{9337CC48-FA73-4A21-B835-3E2FF23466A9}" presName="rootComposite" presStyleCnt="0"/>
      <dgm:spPr/>
    </dgm:pt>
    <dgm:pt modelId="{436F3A4E-0F14-495B-980E-37F3B69E94C4}" type="pres">
      <dgm:prSet presAssocID="{9337CC48-FA73-4A21-B835-3E2FF23466A9}" presName="rootText" presStyleLbl="node2" presStyleIdx="0" presStyleCnt="4">
        <dgm:presLayoutVars>
          <dgm:chPref val="3"/>
        </dgm:presLayoutVars>
      </dgm:prSet>
      <dgm:spPr/>
    </dgm:pt>
    <dgm:pt modelId="{4A4D63BE-5B1A-4172-85F1-C8637F790778}" type="pres">
      <dgm:prSet presAssocID="{9337CC48-FA73-4A21-B835-3E2FF23466A9}" presName="rootConnector" presStyleLbl="node2" presStyleIdx="0" presStyleCnt="4"/>
      <dgm:spPr/>
    </dgm:pt>
    <dgm:pt modelId="{7CA32EA0-C687-46E2-80CE-DBDD262FF4A9}" type="pres">
      <dgm:prSet presAssocID="{9337CC48-FA73-4A21-B835-3E2FF23466A9}" presName="hierChild4" presStyleCnt="0"/>
      <dgm:spPr/>
    </dgm:pt>
    <dgm:pt modelId="{BDCFC850-5B8A-460F-8729-C096007E9373}" type="pres">
      <dgm:prSet presAssocID="{9337CC48-FA73-4A21-B835-3E2FF23466A9}" presName="hierChild5" presStyleCnt="0"/>
      <dgm:spPr/>
    </dgm:pt>
    <dgm:pt modelId="{54523477-8295-465F-8536-1411D2B46414}" type="pres">
      <dgm:prSet presAssocID="{13BD34E3-4A86-46A1-BF2A-68F5621BBB4F}" presName="Name37" presStyleLbl="parChTrans1D2" presStyleIdx="1" presStyleCnt="4"/>
      <dgm:spPr/>
    </dgm:pt>
    <dgm:pt modelId="{54E1DDA5-DE53-42F9-B484-B3E451622032}" type="pres">
      <dgm:prSet presAssocID="{84386544-2627-4D0C-8B82-F83C03F00AB2}" presName="hierRoot2" presStyleCnt="0">
        <dgm:presLayoutVars>
          <dgm:hierBranch val="init"/>
        </dgm:presLayoutVars>
      </dgm:prSet>
      <dgm:spPr/>
    </dgm:pt>
    <dgm:pt modelId="{4BE94046-6E1A-4357-A22B-7531160E2E9A}" type="pres">
      <dgm:prSet presAssocID="{84386544-2627-4D0C-8B82-F83C03F00AB2}" presName="rootComposite" presStyleCnt="0"/>
      <dgm:spPr/>
    </dgm:pt>
    <dgm:pt modelId="{869C827F-7BFB-4980-AC6A-32A47767A31B}" type="pres">
      <dgm:prSet presAssocID="{84386544-2627-4D0C-8B82-F83C03F00AB2}" presName="rootText" presStyleLbl="node2" presStyleIdx="1" presStyleCnt="4" custScaleX="90717" custScaleY="172119">
        <dgm:presLayoutVars>
          <dgm:chPref val="3"/>
        </dgm:presLayoutVars>
      </dgm:prSet>
      <dgm:spPr/>
    </dgm:pt>
    <dgm:pt modelId="{A05290C4-004E-466D-94E9-F25749F07096}" type="pres">
      <dgm:prSet presAssocID="{84386544-2627-4D0C-8B82-F83C03F00AB2}" presName="rootConnector" presStyleLbl="node2" presStyleIdx="1" presStyleCnt="4"/>
      <dgm:spPr/>
    </dgm:pt>
    <dgm:pt modelId="{8991E57F-1CC9-4E5C-9902-363A12FF2F8F}" type="pres">
      <dgm:prSet presAssocID="{84386544-2627-4D0C-8B82-F83C03F00AB2}" presName="hierChild4" presStyleCnt="0"/>
      <dgm:spPr/>
    </dgm:pt>
    <dgm:pt modelId="{BC44556C-98BD-4061-A872-93D2ED95D4BA}" type="pres">
      <dgm:prSet presAssocID="{84386544-2627-4D0C-8B82-F83C03F00AB2}" presName="hierChild5" presStyleCnt="0"/>
      <dgm:spPr/>
    </dgm:pt>
    <dgm:pt modelId="{7C0D9DF5-79D2-4C2B-8073-D5AE0D27E5B9}" type="pres">
      <dgm:prSet presAssocID="{3CFD5951-8FCE-4890-AADD-A34EDD4360FA}" presName="Name37" presStyleLbl="parChTrans1D2" presStyleIdx="2" presStyleCnt="4"/>
      <dgm:spPr/>
    </dgm:pt>
    <dgm:pt modelId="{570083B9-141B-46A3-94E3-B7B89689A741}" type="pres">
      <dgm:prSet presAssocID="{D1C472F3-82A4-49EA-951A-1DA84F0138EF}" presName="hierRoot2" presStyleCnt="0">
        <dgm:presLayoutVars>
          <dgm:hierBranch val="init"/>
        </dgm:presLayoutVars>
      </dgm:prSet>
      <dgm:spPr/>
    </dgm:pt>
    <dgm:pt modelId="{3B141BE6-FA97-4A5C-987C-5B0C687AECE2}" type="pres">
      <dgm:prSet presAssocID="{D1C472F3-82A4-49EA-951A-1DA84F0138EF}" presName="rootComposite" presStyleCnt="0"/>
      <dgm:spPr/>
    </dgm:pt>
    <dgm:pt modelId="{077EEF85-350F-423B-84F1-87AE0FAC4EE0}" type="pres">
      <dgm:prSet presAssocID="{D1C472F3-82A4-49EA-951A-1DA84F0138EF}" presName="rootText" presStyleLbl="node2" presStyleIdx="2" presStyleCnt="4">
        <dgm:presLayoutVars>
          <dgm:chPref val="3"/>
        </dgm:presLayoutVars>
      </dgm:prSet>
      <dgm:spPr/>
    </dgm:pt>
    <dgm:pt modelId="{BD320F9C-6F2E-4E3B-82D6-914295F3C362}" type="pres">
      <dgm:prSet presAssocID="{D1C472F3-82A4-49EA-951A-1DA84F0138EF}" presName="rootConnector" presStyleLbl="node2" presStyleIdx="2" presStyleCnt="4"/>
      <dgm:spPr/>
    </dgm:pt>
    <dgm:pt modelId="{8E8807A6-6326-4082-A6AB-C7959B7852A9}" type="pres">
      <dgm:prSet presAssocID="{D1C472F3-82A4-49EA-951A-1DA84F0138EF}" presName="hierChild4" presStyleCnt="0"/>
      <dgm:spPr/>
    </dgm:pt>
    <dgm:pt modelId="{35A9C503-863A-4E77-99BA-3059F8524768}" type="pres">
      <dgm:prSet presAssocID="{D1C472F3-82A4-49EA-951A-1DA84F0138EF}" presName="hierChild5" presStyleCnt="0"/>
      <dgm:spPr/>
    </dgm:pt>
    <dgm:pt modelId="{9B9A5DC0-0D32-42CF-B2C5-3264B3E74F50}" type="pres">
      <dgm:prSet presAssocID="{6AEB128A-71B3-4CAB-AF10-7932C1A3B246}" presName="Name37" presStyleLbl="parChTrans1D2" presStyleIdx="3" presStyleCnt="4"/>
      <dgm:spPr/>
    </dgm:pt>
    <dgm:pt modelId="{620D330D-9AE0-438E-8FDA-3AB499B6BF17}" type="pres">
      <dgm:prSet presAssocID="{9910EF9F-7A26-4E3C-B4A8-CE7896E4F101}" presName="hierRoot2" presStyleCnt="0">
        <dgm:presLayoutVars>
          <dgm:hierBranch val="init"/>
        </dgm:presLayoutVars>
      </dgm:prSet>
      <dgm:spPr/>
    </dgm:pt>
    <dgm:pt modelId="{41C1E939-085C-4867-92D7-9A4580661FBF}" type="pres">
      <dgm:prSet presAssocID="{9910EF9F-7A26-4E3C-B4A8-CE7896E4F101}" presName="rootComposite" presStyleCnt="0"/>
      <dgm:spPr/>
    </dgm:pt>
    <dgm:pt modelId="{C691F46C-89B9-452B-9A68-0C9C70A2D748}" type="pres">
      <dgm:prSet presAssocID="{9910EF9F-7A26-4E3C-B4A8-CE7896E4F101}" presName="rootText" presStyleLbl="node2" presStyleIdx="3" presStyleCnt="4" custScaleY="145233">
        <dgm:presLayoutVars>
          <dgm:chPref val="3"/>
        </dgm:presLayoutVars>
      </dgm:prSet>
      <dgm:spPr/>
    </dgm:pt>
    <dgm:pt modelId="{47208C84-D1BD-430B-8092-FE1276C33F9A}" type="pres">
      <dgm:prSet presAssocID="{9910EF9F-7A26-4E3C-B4A8-CE7896E4F101}" presName="rootConnector" presStyleLbl="node2" presStyleIdx="3" presStyleCnt="4"/>
      <dgm:spPr/>
    </dgm:pt>
    <dgm:pt modelId="{8414C7F3-8039-42DC-8D30-E7BD4566A741}" type="pres">
      <dgm:prSet presAssocID="{9910EF9F-7A26-4E3C-B4A8-CE7896E4F101}" presName="hierChild4" presStyleCnt="0"/>
      <dgm:spPr/>
    </dgm:pt>
    <dgm:pt modelId="{858D9157-FFDF-4B16-ADC7-192D1E2E1705}" type="pres">
      <dgm:prSet presAssocID="{9910EF9F-7A26-4E3C-B4A8-CE7896E4F101}" presName="hierChild5" presStyleCnt="0"/>
      <dgm:spPr/>
    </dgm:pt>
    <dgm:pt modelId="{BEB877E3-6508-4731-B26D-EBDA48DA1A7C}" type="pres">
      <dgm:prSet presAssocID="{D841F41E-041C-4619-9402-55B285BD9BB6}" presName="hierChild3" presStyleCnt="0"/>
      <dgm:spPr/>
    </dgm:pt>
  </dgm:ptLst>
  <dgm:cxnLst>
    <dgm:cxn modelId="{74851301-4B0A-4C6A-8831-42E525D32D02}" type="presOf" srcId="{D1C472F3-82A4-49EA-951A-1DA84F0138EF}" destId="{BD320F9C-6F2E-4E3B-82D6-914295F3C362}" srcOrd="1" destOrd="0" presId="urn:microsoft.com/office/officeart/2005/8/layout/orgChart1"/>
    <dgm:cxn modelId="{631F8E1C-E9D6-44EC-B1BC-860777DEB0EB}" srcId="{4F70CEFA-4980-4BD9-A1E5-23ECF09BB557}" destId="{D841F41E-041C-4619-9402-55B285BD9BB6}" srcOrd="0" destOrd="0" parTransId="{C8D1D203-998B-427C-AECA-754CCC98A904}" sibTransId="{CD332DE0-87E8-4E23-B6E0-6CD00613DF6F}"/>
    <dgm:cxn modelId="{60B9CA28-B957-4A95-A0E3-B85DB0D4B462}" type="presOf" srcId="{84386544-2627-4D0C-8B82-F83C03F00AB2}" destId="{869C827F-7BFB-4980-AC6A-32A47767A31B}" srcOrd="0" destOrd="0" presId="urn:microsoft.com/office/officeart/2005/8/layout/orgChart1"/>
    <dgm:cxn modelId="{69705F34-8E34-4907-9DCF-54881B2798DD}" type="presOf" srcId="{3CFD5951-8FCE-4890-AADD-A34EDD4360FA}" destId="{7C0D9DF5-79D2-4C2B-8073-D5AE0D27E5B9}" srcOrd="0" destOrd="0" presId="urn:microsoft.com/office/officeart/2005/8/layout/orgChart1"/>
    <dgm:cxn modelId="{1880FD43-ADDA-47A7-8A64-D388FF1E65BE}" type="presOf" srcId="{84386544-2627-4D0C-8B82-F83C03F00AB2}" destId="{A05290C4-004E-466D-94E9-F25749F07096}" srcOrd="1" destOrd="0" presId="urn:microsoft.com/office/officeart/2005/8/layout/orgChart1"/>
    <dgm:cxn modelId="{4B06A369-BA17-4CE7-8D13-807A6CBDFC9B}" srcId="{D841F41E-041C-4619-9402-55B285BD9BB6}" destId="{9337CC48-FA73-4A21-B835-3E2FF23466A9}" srcOrd="0" destOrd="0" parTransId="{43FB72CE-DB25-4ADA-BAC7-ACD714110C3E}" sibTransId="{B2523CFB-0615-48CE-836A-35A234F3E67D}"/>
    <dgm:cxn modelId="{45D15E6C-C3F8-4BD6-83F6-7016FF6C7A1D}" type="presOf" srcId="{9910EF9F-7A26-4E3C-B4A8-CE7896E4F101}" destId="{C691F46C-89B9-452B-9A68-0C9C70A2D748}" srcOrd="0" destOrd="0" presId="urn:microsoft.com/office/officeart/2005/8/layout/orgChart1"/>
    <dgm:cxn modelId="{3A094B6F-1315-4F86-926C-E299033AA7C3}" type="presOf" srcId="{9337CC48-FA73-4A21-B835-3E2FF23466A9}" destId="{436F3A4E-0F14-495B-980E-37F3B69E94C4}" srcOrd="0" destOrd="0" presId="urn:microsoft.com/office/officeart/2005/8/layout/orgChart1"/>
    <dgm:cxn modelId="{4DCB2370-7944-4AA7-84E1-A5942FDBA540}" type="presOf" srcId="{13BD34E3-4A86-46A1-BF2A-68F5621BBB4F}" destId="{54523477-8295-465F-8536-1411D2B46414}" srcOrd="0" destOrd="0" presId="urn:microsoft.com/office/officeart/2005/8/layout/orgChart1"/>
    <dgm:cxn modelId="{098B7F70-36F3-4BFF-B946-3F908AD06834}" type="presOf" srcId="{6AEB128A-71B3-4CAB-AF10-7932C1A3B246}" destId="{9B9A5DC0-0D32-42CF-B2C5-3264B3E74F50}" srcOrd="0" destOrd="0" presId="urn:microsoft.com/office/officeart/2005/8/layout/orgChart1"/>
    <dgm:cxn modelId="{C39ADC51-E719-404B-95AE-78BE9B579ECD}" type="presOf" srcId="{43FB72CE-DB25-4ADA-BAC7-ACD714110C3E}" destId="{32C64C01-E62D-4587-A75D-EEF49A05B2C3}" srcOrd="0" destOrd="0" presId="urn:microsoft.com/office/officeart/2005/8/layout/orgChart1"/>
    <dgm:cxn modelId="{30232273-821A-4733-9817-AB3BB64599D2}" srcId="{D841F41E-041C-4619-9402-55B285BD9BB6}" destId="{84386544-2627-4D0C-8B82-F83C03F00AB2}" srcOrd="1" destOrd="0" parTransId="{13BD34E3-4A86-46A1-BF2A-68F5621BBB4F}" sibTransId="{7C2B8649-9D84-4AD2-BCCC-5D595E630AAF}"/>
    <dgm:cxn modelId="{004B0478-7370-45D5-BC45-7FE61A03F1D8}" srcId="{D841F41E-041C-4619-9402-55B285BD9BB6}" destId="{D1C472F3-82A4-49EA-951A-1DA84F0138EF}" srcOrd="2" destOrd="0" parTransId="{3CFD5951-8FCE-4890-AADD-A34EDD4360FA}" sibTransId="{D8B69297-1D23-4DB0-A1C6-B77C8D28B70A}"/>
    <dgm:cxn modelId="{5092B0AC-ED14-47D9-9C8F-CA9FA721DC78}" type="presOf" srcId="{4F70CEFA-4980-4BD9-A1E5-23ECF09BB557}" destId="{38BDE5FE-0F2B-42A0-A743-D1897172B8A7}" srcOrd="0" destOrd="0" presId="urn:microsoft.com/office/officeart/2005/8/layout/orgChart1"/>
    <dgm:cxn modelId="{47191BAF-991C-474A-B4EB-401F7BC452EB}" type="presOf" srcId="{D1C472F3-82A4-49EA-951A-1DA84F0138EF}" destId="{077EEF85-350F-423B-84F1-87AE0FAC4EE0}" srcOrd="0" destOrd="0" presId="urn:microsoft.com/office/officeart/2005/8/layout/orgChart1"/>
    <dgm:cxn modelId="{1F1BE8B4-3E4C-4C9E-BF66-9668A6B4FE7E}" type="presOf" srcId="{9337CC48-FA73-4A21-B835-3E2FF23466A9}" destId="{4A4D63BE-5B1A-4172-85F1-C8637F790778}" srcOrd="1" destOrd="0" presId="urn:microsoft.com/office/officeart/2005/8/layout/orgChart1"/>
    <dgm:cxn modelId="{981FF0C1-2541-4C34-B835-50F1CF4B0FDA}" type="presOf" srcId="{9910EF9F-7A26-4E3C-B4A8-CE7896E4F101}" destId="{47208C84-D1BD-430B-8092-FE1276C33F9A}" srcOrd="1" destOrd="0" presId="urn:microsoft.com/office/officeart/2005/8/layout/orgChart1"/>
    <dgm:cxn modelId="{00F665EF-E641-42A3-A301-59B9B21B5B45}" srcId="{D841F41E-041C-4619-9402-55B285BD9BB6}" destId="{9910EF9F-7A26-4E3C-B4A8-CE7896E4F101}" srcOrd="3" destOrd="0" parTransId="{6AEB128A-71B3-4CAB-AF10-7932C1A3B246}" sibTransId="{54B40E84-F800-4971-83F8-1F4CC03F1AA2}"/>
    <dgm:cxn modelId="{4FE660F8-06A9-40D4-BFC7-D8A63BEFFF4D}" type="presOf" srcId="{D841F41E-041C-4619-9402-55B285BD9BB6}" destId="{B8AB397D-DFA3-48A0-85AC-8F5915F26314}" srcOrd="0" destOrd="0" presId="urn:microsoft.com/office/officeart/2005/8/layout/orgChart1"/>
    <dgm:cxn modelId="{A27897FC-7D20-4090-90E9-4CB05848B1C3}" type="presOf" srcId="{D841F41E-041C-4619-9402-55B285BD9BB6}" destId="{F98ECF97-150C-4352-896A-2934F00AE075}" srcOrd="1" destOrd="0" presId="urn:microsoft.com/office/officeart/2005/8/layout/orgChart1"/>
    <dgm:cxn modelId="{8709DEC6-E966-49A5-B27C-9D5F812D54D5}" type="presParOf" srcId="{38BDE5FE-0F2B-42A0-A743-D1897172B8A7}" destId="{A4876BEB-00A7-4061-B80D-3353B67D6F5D}" srcOrd="0" destOrd="0" presId="urn:microsoft.com/office/officeart/2005/8/layout/orgChart1"/>
    <dgm:cxn modelId="{F71EF2C2-7786-4B90-89FA-C4DBEB180E49}" type="presParOf" srcId="{A4876BEB-00A7-4061-B80D-3353B67D6F5D}" destId="{C37F5012-511E-4A57-A49F-A246DFEFDFB1}" srcOrd="0" destOrd="0" presId="urn:microsoft.com/office/officeart/2005/8/layout/orgChart1"/>
    <dgm:cxn modelId="{1DC8E71C-DD89-4AC0-98D2-4855969C1357}" type="presParOf" srcId="{C37F5012-511E-4A57-A49F-A246DFEFDFB1}" destId="{B8AB397D-DFA3-48A0-85AC-8F5915F26314}" srcOrd="0" destOrd="0" presId="urn:microsoft.com/office/officeart/2005/8/layout/orgChart1"/>
    <dgm:cxn modelId="{77A69D1A-7CC1-48AC-94B2-1A535E0B3690}" type="presParOf" srcId="{C37F5012-511E-4A57-A49F-A246DFEFDFB1}" destId="{F98ECF97-150C-4352-896A-2934F00AE075}" srcOrd="1" destOrd="0" presId="urn:microsoft.com/office/officeart/2005/8/layout/orgChart1"/>
    <dgm:cxn modelId="{4964025F-0A65-4B4C-AB04-DE11F373E5ED}" type="presParOf" srcId="{A4876BEB-00A7-4061-B80D-3353B67D6F5D}" destId="{635DD6B3-9A7A-45A0-BAFB-4235E7B53629}" srcOrd="1" destOrd="0" presId="urn:microsoft.com/office/officeart/2005/8/layout/orgChart1"/>
    <dgm:cxn modelId="{4BD393D4-ED36-45CD-B45F-1262A6D44532}" type="presParOf" srcId="{635DD6B3-9A7A-45A0-BAFB-4235E7B53629}" destId="{32C64C01-E62D-4587-A75D-EEF49A05B2C3}" srcOrd="0" destOrd="0" presId="urn:microsoft.com/office/officeart/2005/8/layout/orgChart1"/>
    <dgm:cxn modelId="{D5BE79BB-169E-4A0B-B833-81F1D40EA4BE}" type="presParOf" srcId="{635DD6B3-9A7A-45A0-BAFB-4235E7B53629}" destId="{F61406FE-52EC-4280-88F5-DE6F17F9331D}" srcOrd="1" destOrd="0" presId="urn:microsoft.com/office/officeart/2005/8/layout/orgChart1"/>
    <dgm:cxn modelId="{C830647E-5122-41A5-96DC-2FBB0D7659D1}" type="presParOf" srcId="{F61406FE-52EC-4280-88F5-DE6F17F9331D}" destId="{D92ED5D7-5806-4FC8-B384-B1269B665B04}" srcOrd="0" destOrd="0" presId="urn:microsoft.com/office/officeart/2005/8/layout/orgChart1"/>
    <dgm:cxn modelId="{F5BCC204-6A50-43FC-9B23-59D49A09D1C5}" type="presParOf" srcId="{D92ED5D7-5806-4FC8-B384-B1269B665B04}" destId="{436F3A4E-0F14-495B-980E-37F3B69E94C4}" srcOrd="0" destOrd="0" presId="urn:microsoft.com/office/officeart/2005/8/layout/orgChart1"/>
    <dgm:cxn modelId="{D052B62A-C2B2-427A-9A2F-25E1171645FF}" type="presParOf" srcId="{D92ED5D7-5806-4FC8-B384-B1269B665B04}" destId="{4A4D63BE-5B1A-4172-85F1-C8637F790778}" srcOrd="1" destOrd="0" presId="urn:microsoft.com/office/officeart/2005/8/layout/orgChart1"/>
    <dgm:cxn modelId="{F0BC2B65-1D68-4ABF-9380-2E0B84114752}" type="presParOf" srcId="{F61406FE-52EC-4280-88F5-DE6F17F9331D}" destId="{7CA32EA0-C687-46E2-80CE-DBDD262FF4A9}" srcOrd="1" destOrd="0" presId="urn:microsoft.com/office/officeart/2005/8/layout/orgChart1"/>
    <dgm:cxn modelId="{97C312F9-28AC-4708-BC35-D3FF3D0520FB}" type="presParOf" srcId="{F61406FE-52EC-4280-88F5-DE6F17F9331D}" destId="{BDCFC850-5B8A-460F-8729-C096007E9373}" srcOrd="2" destOrd="0" presId="urn:microsoft.com/office/officeart/2005/8/layout/orgChart1"/>
    <dgm:cxn modelId="{67CAEFEB-5B26-4E7A-A857-F6FE8EAE4C09}" type="presParOf" srcId="{635DD6B3-9A7A-45A0-BAFB-4235E7B53629}" destId="{54523477-8295-465F-8536-1411D2B46414}" srcOrd="2" destOrd="0" presId="urn:microsoft.com/office/officeart/2005/8/layout/orgChart1"/>
    <dgm:cxn modelId="{E8573DFD-6A04-431D-AE86-67DCC0771D9F}" type="presParOf" srcId="{635DD6B3-9A7A-45A0-BAFB-4235E7B53629}" destId="{54E1DDA5-DE53-42F9-B484-B3E451622032}" srcOrd="3" destOrd="0" presId="urn:microsoft.com/office/officeart/2005/8/layout/orgChart1"/>
    <dgm:cxn modelId="{3F062B9A-802D-45A7-9E48-B0C0751A06DC}" type="presParOf" srcId="{54E1DDA5-DE53-42F9-B484-B3E451622032}" destId="{4BE94046-6E1A-4357-A22B-7531160E2E9A}" srcOrd="0" destOrd="0" presId="urn:microsoft.com/office/officeart/2005/8/layout/orgChart1"/>
    <dgm:cxn modelId="{3BA6360D-5CBD-4FFE-B027-FED818021A7A}" type="presParOf" srcId="{4BE94046-6E1A-4357-A22B-7531160E2E9A}" destId="{869C827F-7BFB-4980-AC6A-32A47767A31B}" srcOrd="0" destOrd="0" presId="urn:microsoft.com/office/officeart/2005/8/layout/orgChart1"/>
    <dgm:cxn modelId="{58815DA3-75E9-481F-B1B6-C20282B63B39}" type="presParOf" srcId="{4BE94046-6E1A-4357-A22B-7531160E2E9A}" destId="{A05290C4-004E-466D-94E9-F25749F07096}" srcOrd="1" destOrd="0" presId="urn:microsoft.com/office/officeart/2005/8/layout/orgChart1"/>
    <dgm:cxn modelId="{07A0EA6D-E755-4332-B45E-6A427D295513}" type="presParOf" srcId="{54E1DDA5-DE53-42F9-B484-B3E451622032}" destId="{8991E57F-1CC9-4E5C-9902-363A12FF2F8F}" srcOrd="1" destOrd="0" presId="urn:microsoft.com/office/officeart/2005/8/layout/orgChart1"/>
    <dgm:cxn modelId="{3BA30B39-65F3-424B-90A0-E27101E21483}" type="presParOf" srcId="{54E1DDA5-DE53-42F9-B484-B3E451622032}" destId="{BC44556C-98BD-4061-A872-93D2ED95D4BA}" srcOrd="2" destOrd="0" presId="urn:microsoft.com/office/officeart/2005/8/layout/orgChart1"/>
    <dgm:cxn modelId="{9B703989-EAB2-4FAE-8149-D2A56ADA8028}" type="presParOf" srcId="{635DD6B3-9A7A-45A0-BAFB-4235E7B53629}" destId="{7C0D9DF5-79D2-4C2B-8073-D5AE0D27E5B9}" srcOrd="4" destOrd="0" presId="urn:microsoft.com/office/officeart/2005/8/layout/orgChart1"/>
    <dgm:cxn modelId="{640E740C-FE41-4DCC-AB2A-0515415FAD32}" type="presParOf" srcId="{635DD6B3-9A7A-45A0-BAFB-4235E7B53629}" destId="{570083B9-141B-46A3-94E3-B7B89689A741}" srcOrd="5" destOrd="0" presId="urn:microsoft.com/office/officeart/2005/8/layout/orgChart1"/>
    <dgm:cxn modelId="{C68733B5-1F36-4E36-95F6-B8D9E1AE0DDD}" type="presParOf" srcId="{570083B9-141B-46A3-94E3-B7B89689A741}" destId="{3B141BE6-FA97-4A5C-987C-5B0C687AECE2}" srcOrd="0" destOrd="0" presId="urn:microsoft.com/office/officeart/2005/8/layout/orgChart1"/>
    <dgm:cxn modelId="{2F421A62-1700-458B-958D-D064CF875E7A}" type="presParOf" srcId="{3B141BE6-FA97-4A5C-987C-5B0C687AECE2}" destId="{077EEF85-350F-423B-84F1-87AE0FAC4EE0}" srcOrd="0" destOrd="0" presId="urn:microsoft.com/office/officeart/2005/8/layout/orgChart1"/>
    <dgm:cxn modelId="{E610E37D-7DCF-4094-9944-98E6BE298C9E}" type="presParOf" srcId="{3B141BE6-FA97-4A5C-987C-5B0C687AECE2}" destId="{BD320F9C-6F2E-4E3B-82D6-914295F3C362}" srcOrd="1" destOrd="0" presId="urn:microsoft.com/office/officeart/2005/8/layout/orgChart1"/>
    <dgm:cxn modelId="{24A5A44E-284C-4EA8-AB19-343C62F0BC94}" type="presParOf" srcId="{570083B9-141B-46A3-94E3-B7B89689A741}" destId="{8E8807A6-6326-4082-A6AB-C7959B7852A9}" srcOrd="1" destOrd="0" presId="urn:microsoft.com/office/officeart/2005/8/layout/orgChart1"/>
    <dgm:cxn modelId="{9AE24674-EF82-4089-B20A-D04ED4A8F7AC}" type="presParOf" srcId="{570083B9-141B-46A3-94E3-B7B89689A741}" destId="{35A9C503-863A-4E77-99BA-3059F8524768}" srcOrd="2" destOrd="0" presId="urn:microsoft.com/office/officeart/2005/8/layout/orgChart1"/>
    <dgm:cxn modelId="{2FDCE9CA-596C-460A-9BF9-9D764A9CE06C}" type="presParOf" srcId="{635DD6B3-9A7A-45A0-BAFB-4235E7B53629}" destId="{9B9A5DC0-0D32-42CF-B2C5-3264B3E74F50}" srcOrd="6" destOrd="0" presId="urn:microsoft.com/office/officeart/2005/8/layout/orgChart1"/>
    <dgm:cxn modelId="{6DA68C0F-C51B-4E1C-8B74-1B3BC1E77418}" type="presParOf" srcId="{635DD6B3-9A7A-45A0-BAFB-4235E7B53629}" destId="{620D330D-9AE0-438E-8FDA-3AB499B6BF17}" srcOrd="7" destOrd="0" presId="urn:microsoft.com/office/officeart/2005/8/layout/orgChart1"/>
    <dgm:cxn modelId="{43A5044B-53D9-470E-A819-FC6D5C99626B}" type="presParOf" srcId="{620D330D-9AE0-438E-8FDA-3AB499B6BF17}" destId="{41C1E939-085C-4867-92D7-9A4580661FBF}" srcOrd="0" destOrd="0" presId="urn:microsoft.com/office/officeart/2005/8/layout/orgChart1"/>
    <dgm:cxn modelId="{B1CCC6DA-028B-4DE2-AC5E-1806E13B9074}" type="presParOf" srcId="{41C1E939-085C-4867-92D7-9A4580661FBF}" destId="{C691F46C-89B9-452B-9A68-0C9C70A2D748}" srcOrd="0" destOrd="0" presId="urn:microsoft.com/office/officeart/2005/8/layout/orgChart1"/>
    <dgm:cxn modelId="{7F2C6682-4CA0-4046-BEAF-B87D7CD8649B}" type="presParOf" srcId="{41C1E939-085C-4867-92D7-9A4580661FBF}" destId="{47208C84-D1BD-430B-8092-FE1276C33F9A}" srcOrd="1" destOrd="0" presId="urn:microsoft.com/office/officeart/2005/8/layout/orgChart1"/>
    <dgm:cxn modelId="{BB9E5700-109F-47CA-AD5F-35520560FF56}" type="presParOf" srcId="{620D330D-9AE0-438E-8FDA-3AB499B6BF17}" destId="{8414C7F3-8039-42DC-8D30-E7BD4566A741}" srcOrd="1" destOrd="0" presId="urn:microsoft.com/office/officeart/2005/8/layout/orgChart1"/>
    <dgm:cxn modelId="{3FF3EAA7-97F2-4D4C-9C7F-C6514EB5CE36}" type="presParOf" srcId="{620D330D-9AE0-438E-8FDA-3AB499B6BF17}" destId="{858D9157-FFDF-4B16-ADC7-192D1E2E1705}" srcOrd="2" destOrd="0" presId="urn:microsoft.com/office/officeart/2005/8/layout/orgChart1"/>
    <dgm:cxn modelId="{BE1D47DE-80E2-42A6-8F64-082C6F3F2A86}" type="presParOf" srcId="{A4876BEB-00A7-4061-B80D-3353B67D6F5D}" destId="{BEB877E3-6508-4731-B26D-EBDA48DA1A7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A5DC0-0D32-42CF-B2C5-3264B3E74F50}">
      <dsp:nvSpPr>
        <dsp:cNvPr id="0" name=""/>
        <dsp:cNvSpPr/>
      </dsp:nvSpPr>
      <dsp:spPr>
        <a:xfrm>
          <a:off x="4087784" y="1742966"/>
          <a:ext cx="3185893" cy="378289"/>
        </a:xfrm>
        <a:custGeom>
          <a:avLst/>
          <a:gdLst/>
          <a:ahLst/>
          <a:cxnLst/>
          <a:rect l="0" t="0" r="0" b="0"/>
          <a:pathLst>
            <a:path>
              <a:moveTo>
                <a:pt x="0" y="0"/>
              </a:moveTo>
              <a:lnTo>
                <a:pt x="0" y="189144"/>
              </a:lnTo>
              <a:lnTo>
                <a:pt x="3185893" y="189144"/>
              </a:lnTo>
              <a:lnTo>
                <a:pt x="3185893"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0D9DF5-79D2-4C2B-8073-D5AE0D27E5B9}">
      <dsp:nvSpPr>
        <dsp:cNvPr id="0" name=""/>
        <dsp:cNvSpPr/>
      </dsp:nvSpPr>
      <dsp:spPr>
        <a:xfrm>
          <a:off x="4087784" y="1742966"/>
          <a:ext cx="1006223" cy="378289"/>
        </a:xfrm>
        <a:custGeom>
          <a:avLst/>
          <a:gdLst/>
          <a:ahLst/>
          <a:cxnLst/>
          <a:rect l="0" t="0" r="0" b="0"/>
          <a:pathLst>
            <a:path>
              <a:moveTo>
                <a:pt x="0" y="0"/>
              </a:moveTo>
              <a:lnTo>
                <a:pt x="0" y="189144"/>
              </a:lnTo>
              <a:lnTo>
                <a:pt x="1006223" y="189144"/>
              </a:lnTo>
              <a:lnTo>
                <a:pt x="1006223"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523477-8295-465F-8536-1411D2B46414}">
      <dsp:nvSpPr>
        <dsp:cNvPr id="0" name=""/>
        <dsp:cNvSpPr/>
      </dsp:nvSpPr>
      <dsp:spPr>
        <a:xfrm>
          <a:off x="2997949" y="1742966"/>
          <a:ext cx="1089834" cy="378289"/>
        </a:xfrm>
        <a:custGeom>
          <a:avLst/>
          <a:gdLst/>
          <a:ahLst/>
          <a:cxnLst/>
          <a:rect l="0" t="0" r="0" b="0"/>
          <a:pathLst>
            <a:path>
              <a:moveTo>
                <a:pt x="1089834" y="0"/>
              </a:moveTo>
              <a:lnTo>
                <a:pt x="1089834" y="189144"/>
              </a:lnTo>
              <a:lnTo>
                <a:pt x="0" y="189144"/>
              </a:lnTo>
              <a:lnTo>
                <a:pt x="0"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64C01-E62D-4587-A75D-EEF49A05B2C3}">
      <dsp:nvSpPr>
        <dsp:cNvPr id="0" name=""/>
        <dsp:cNvSpPr/>
      </dsp:nvSpPr>
      <dsp:spPr>
        <a:xfrm>
          <a:off x="901891" y="1742966"/>
          <a:ext cx="3185893" cy="378289"/>
        </a:xfrm>
        <a:custGeom>
          <a:avLst/>
          <a:gdLst/>
          <a:ahLst/>
          <a:cxnLst/>
          <a:rect l="0" t="0" r="0" b="0"/>
          <a:pathLst>
            <a:path>
              <a:moveTo>
                <a:pt x="3185893" y="0"/>
              </a:moveTo>
              <a:lnTo>
                <a:pt x="3185893" y="189144"/>
              </a:lnTo>
              <a:lnTo>
                <a:pt x="0" y="189144"/>
              </a:lnTo>
              <a:lnTo>
                <a:pt x="0" y="3782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AB397D-DFA3-48A0-85AC-8F5915F26314}">
      <dsp:nvSpPr>
        <dsp:cNvPr id="0" name=""/>
        <dsp:cNvSpPr/>
      </dsp:nvSpPr>
      <dsp:spPr>
        <a:xfrm>
          <a:off x="2335879" y="430265"/>
          <a:ext cx="3503809" cy="13127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chemeClr val="tx2"/>
              </a:solidFill>
              <a:latin typeface="Rajdhani" panose="020B0604020202020204" charset="0"/>
              <a:cs typeface="Rajdhani" panose="020B0604020202020204" charset="0"/>
            </a:rPr>
            <a:t>Auto insurance frauds</a:t>
          </a:r>
          <a:endParaRPr lang="en-SG" sz="4000" b="1" kern="1200" dirty="0">
            <a:solidFill>
              <a:schemeClr val="tx2"/>
            </a:solidFill>
            <a:latin typeface="Rajdhani" panose="020B0604020202020204" charset="0"/>
            <a:cs typeface="Rajdhani" panose="020B0604020202020204" charset="0"/>
          </a:endParaRPr>
        </a:p>
      </dsp:txBody>
      <dsp:txXfrm>
        <a:off x="2335879" y="430265"/>
        <a:ext cx="3503809" cy="1312701"/>
      </dsp:txXfrm>
    </dsp:sp>
    <dsp:sp modelId="{436F3A4E-0F14-495B-980E-37F3B69E94C4}">
      <dsp:nvSpPr>
        <dsp:cNvPr id="0" name=""/>
        <dsp:cNvSpPr/>
      </dsp:nvSpPr>
      <dsp:spPr>
        <a:xfrm>
          <a:off x="1201" y="2121256"/>
          <a:ext cx="1801379" cy="900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Inflating claims</a:t>
          </a:r>
          <a:endParaRPr lang="en-SG" sz="2000" kern="1200" dirty="0">
            <a:solidFill>
              <a:schemeClr val="tx2"/>
            </a:solidFill>
            <a:latin typeface="Rajdhani" panose="020B0604020202020204" charset="0"/>
            <a:cs typeface="Rajdhani" panose="020B0604020202020204" charset="0"/>
          </a:endParaRPr>
        </a:p>
      </dsp:txBody>
      <dsp:txXfrm>
        <a:off x="1201" y="2121256"/>
        <a:ext cx="1801379" cy="900689"/>
      </dsp:txXfrm>
    </dsp:sp>
    <dsp:sp modelId="{869C827F-7BFB-4980-AC6A-32A47767A31B}">
      <dsp:nvSpPr>
        <dsp:cNvPr id="0" name=""/>
        <dsp:cNvSpPr/>
      </dsp:nvSpPr>
      <dsp:spPr>
        <a:xfrm>
          <a:off x="2180871" y="2121256"/>
          <a:ext cx="1634157" cy="15502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Claims for incidents that never occurred</a:t>
          </a:r>
          <a:endParaRPr lang="en-SG" sz="2000" kern="1200" dirty="0">
            <a:solidFill>
              <a:schemeClr val="tx2"/>
            </a:solidFill>
            <a:latin typeface="Rajdhani" panose="020B0604020202020204" charset="0"/>
            <a:cs typeface="Rajdhani" panose="020B0604020202020204" charset="0"/>
          </a:endParaRPr>
        </a:p>
      </dsp:txBody>
      <dsp:txXfrm>
        <a:off x="2180871" y="2121256"/>
        <a:ext cx="1634157" cy="1550258"/>
      </dsp:txXfrm>
    </dsp:sp>
    <dsp:sp modelId="{077EEF85-350F-423B-84F1-87AE0FAC4EE0}">
      <dsp:nvSpPr>
        <dsp:cNvPr id="0" name=""/>
        <dsp:cNvSpPr/>
      </dsp:nvSpPr>
      <dsp:spPr>
        <a:xfrm>
          <a:off x="4193318" y="2121256"/>
          <a:ext cx="1801379" cy="900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Staging accidents</a:t>
          </a:r>
          <a:endParaRPr lang="en-SG" sz="2000" kern="1200" dirty="0">
            <a:solidFill>
              <a:schemeClr val="tx2"/>
            </a:solidFill>
            <a:latin typeface="Rajdhani" panose="020B0604020202020204" charset="0"/>
            <a:cs typeface="Rajdhani" panose="020B0604020202020204" charset="0"/>
          </a:endParaRPr>
        </a:p>
      </dsp:txBody>
      <dsp:txXfrm>
        <a:off x="4193318" y="2121256"/>
        <a:ext cx="1801379" cy="900689"/>
      </dsp:txXfrm>
    </dsp:sp>
    <dsp:sp modelId="{C691F46C-89B9-452B-9A68-0C9C70A2D748}">
      <dsp:nvSpPr>
        <dsp:cNvPr id="0" name=""/>
        <dsp:cNvSpPr/>
      </dsp:nvSpPr>
      <dsp:spPr>
        <a:xfrm>
          <a:off x="6372987" y="2121256"/>
          <a:ext cx="1801379" cy="13080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Rajdhani" panose="020B0604020202020204" charset="0"/>
              <a:cs typeface="Rajdhani" panose="020B0604020202020204" charset="0"/>
            </a:rPr>
            <a:t>False reports of stolen vehicles</a:t>
          </a:r>
          <a:endParaRPr lang="en-SG" sz="2000" kern="1200" dirty="0">
            <a:solidFill>
              <a:schemeClr val="tx2"/>
            </a:solidFill>
            <a:latin typeface="Rajdhani" panose="020B0604020202020204" charset="0"/>
            <a:cs typeface="Rajdhani" panose="020B0604020202020204" charset="0"/>
          </a:endParaRPr>
        </a:p>
      </dsp:txBody>
      <dsp:txXfrm>
        <a:off x="6372987" y="2121256"/>
        <a:ext cx="1801379" cy="13080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Automobile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89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¾ are non frauds and ¼ are frauds</a:t>
            </a:r>
            <a:endParaRPr lang="en-SG" dirty="0"/>
          </a:p>
        </p:txBody>
      </p:sp>
    </p:spTree>
    <p:extLst>
      <p:ext uri="{BB962C8B-B14F-4D97-AF65-F5344CB8AC3E}">
        <p14:creationId xmlns:p14="http://schemas.microsoft.com/office/powerpoint/2010/main" val="257553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were 247 frauds and 753 non-frauds. 24.7% of the data were frauds while 75.3% were non-fraudulent claims. </a:t>
            </a:r>
            <a:endParaRPr lang="en-SG" dirty="0"/>
          </a:p>
        </p:txBody>
      </p:sp>
    </p:spTree>
    <p:extLst>
      <p:ext uri="{BB962C8B-B14F-4D97-AF65-F5344CB8AC3E}">
        <p14:creationId xmlns:p14="http://schemas.microsoft.com/office/powerpoint/2010/main" val="200026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df['</a:t>
            </a:r>
            <a:r>
              <a:rPr lang="en-US" dirty="0" err="1"/>
              <a:t>total_claim_amount</a:t>
            </a:r>
            <a:r>
              <a:rPr lang="en-US" dirty="0"/>
              <a:t>'] - (df['</a:t>
            </a:r>
            <a:r>
              <a:rPr lang="en-US" dirty="0" err="1"/>
              <a:t>policy_annual_premium</a:t>
            </a:r>
            <a:r>
              <a:rPr lang="en-US" dirty="0"/>
              <a:t>'] * (2015 - df['</a:t>
            </a:r>
            <a:r>
              <a:rPr lang="en-US" dirty="0" err="1"/>
              <a:t>policy_bind_year</a:t>
            </a:r>
            <a:r>
              <a:rPr lang="en-US" dirty="0"/>
              <a:t>'])</a:t>
            </a:r>
            <a:endParaRPr lang="en-SG" dirty="0"/>
          </a:p>
        </p:txBody>
      </p:sp>
    </p:spTree>
    <p:extLst>
      <p:ext uri="{BB962C8B-B14F-4D97-AF65-F5344CB8AC3E}">
        <p14:creationId xmlns:p14="http://schemas.microsoft.com/office/powerpoint/2010/main" val="1578019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 is the fraudster?</a:t>
            </a:r>
            <a:endParaRPr lang="en-SG" dirty="0"/>
          </a:p>
        </p:txBody>
      </p:sp>
    </p:spTree>
    <p:extLst>
      <p:ext uri="{BB962C8B-B14F-4D97-AF65-F5344CB8AC3E}">
        <p14:creationId xmlns:p14="http://schemas.microsoft.com/office/powerpoint/2010/main" val="3733933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889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82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Can sort of see that frauds differ on different levels of claims and severity </a:t>
            </a:r>
            <a:endParaRPr lang="en-SG" dirty="0"/>
          </a:p>
        </p:txBody>
      </p:sp>
    </p:spTree>
    <p:extLst>
      <p:ext uri="{BB962C8B-B14F-4D97-AF65-F5344CB8AC3E}">
        <p14:creationId xmlns:p14="http://schemas.microsoft.com/office/powerpoint/2010/main" val="71265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376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11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Examples of auto insurance fraud</a:t>
            </a:r>
          </a:p>
          <a:p>
            <a:pPr marL="158750" indent="0">
              <a:buNone/>
            </a:pPr>
            <a:endParaRPr lang="en-SG" dirty="0"/>
          </a:p>
        </p:txBody>
      </p:sp>
    </p:spTree>
    <p:extLst>
      <p:ext uri="{BB962C8B-B14F-4D97-AF65-F5344CB8AC3E}">
        <p14:creationId xmlns:p14="http://schemas.microsoft.com/office/powerpoint/2010/main" val="3306234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our dataset is imbalance, accuracy is not a good measure of success. A high accuracy can be achieved by a poor model that only selects the majority class, hence, not detecting and measuring the accuracy of classifying the class of interest. In fact, predicting only the majority class will give an accuracy of 75%, specificity of 100% but a sensitivity of 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identifying as many frauds as possible is the goal, the F1 score of 0.397 was used as a baseline. However, investigations into frauds can be time consuming and expensive and may even affect customer experience. Thus, ROC AUC score will also be used to measure how well we distinguish between Fraud and legit claims. The baseline ROC AUC score is 0.50. I am to have a ROC AUC of at least 0.70.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1374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Systematic minority oversampling technique</a:t>
            </a:r>
          </a:p>
          <a:p>
            <a:pPr marL="158750" indent="0">
              <a:buNone/>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Identify a minority class</a:t>
            </a:r>
          </a:p>
          <a:p>
            <a:r>
              <a:rPr lang="en-US" sz="1100" b="0" i="0" u="none" strike="noStrike" cap="none" dirty="0">
                <a:solidFill>
                  <a:srgbClr val="000000"/>
                </a:solidFill>
                <a:effectLst/>
                <a:latin typeface="Arial"/>
                <a:ea typeface="Arial"/>
                <a:cs typeface="Arial"/>
                <a:sym typeface="Arial"/>
              </a:rPr>
              <a:t>Find its </a:t>
            </a:r>
            <a:r>
              <a:rPr lang="en-US" sz="1100" b="0" i="0" u="none" strike="noStrike" cap="none" dirty="0" err="1">
                <a:solidFill>
                  <a:srgbClr val="000000"/>
                </a:solidFill>
                <a:effectLst/>
                <a:latin typeface="Arial"/>
                <a:ea typeface="Arial"/>
                <a:cs typeface="Arial"/>
                <a:sym typeface="Arial"/>
              </a:rPr>
              <a:t>knn</a:t>
            </a:r>
            <a:r>
              <a:rPr lang="en-US" sz="1100" b="0" i="0" u="none" strike="noStrike" cap="none" dirty="0">
                <a:solidFill>
                  <a:srgbClr val="000000"/>
                </a:solidFill>
                <a:effectLst/>
                <a:latin typeface="Arial"/>
                <a:ea typeface="Arial"/>
                <a:cs typeface="Arial"/>
                <a:sym typeface="Arial"/>
              </a:rPr>
              <a:t> (usually 5)</a:t>
            </a:r>
          </a:p>
          <a:p>
            <a:r>
              <a:rPr lang="en-US" sz="1100" b="0" i="0" u="none" strike="noStrike" cap="none" dirty="0">
                <a:solidFill>
                  <a:srgbClr val="000000"/>
                </a:solidFill>
                <a:effectLst/>
                <a:latin typeface="Arial"/>
                <a:ea typeface="Arial"/>
                <a:cs typeface="Arial"/>
                <a:sym typeface="Arial"/>
              </a:rPr>
              <a:t>Randomly choose one of the 5</a:t>
            </a:r>
          </a:p>
          <a:p>
            <a:r>
              <a:rPr lang="en-US" sz="1100" b="0" i="0" u="none" strike="noStrike" cap="none" dirty="0">
                <a:solidFill>
                  <a:srgbClr val="000000"/>
                </a:solidFill>
                <a:effectLst/>
                <a:latin typeface="Arial"/>
                <a:ea typeface="Arial"/>
                <a:cs typeface="Arial"/>
                <a:sym typeface="Arial"/>
              </a:rPr>
              <a:t>Draw a line between the identified point and the selected neighbor</a:t>
            </a:r>
          </a:p>
          <a:p>
            <a:r>
              <a:rPr lang="en-US" sz="1100" b="0" i="0" u="none" strike="noStrike" cap="none" dirty="0">
                <a:solidFill>
                  <a:srgbClr val="000000"/>
                </a:solidFill>
                <a:effectLst/>
                <a:latin typeface="Arial"/>
                <a:ea typeface="Arial"/>
                <a:cs typeface="Arial"/>
                <a:sym typeface="Arial"/>
              </a:rPr>
              <a:t>Find a point in the middle of them  </a:t>
            </a:r>
          </a:p>
          <a:p>
            <a:r>
              <a:rPr lang="en-US" sz="1100" b="0" i="0" u="none" strike="noStrike" cap="none" dirty="0">
                <a:solidFill>
                  <a:srgbClr val="000000"/>
                </a:solidFill>
                <a:effectLst/>
                <a:latin typeface="Arial"/>
                <a:ea typeface="Arial"/>
                <a:cs typeface="Arial"/>
                <a:sym typeface="Arial"/>
              </a:rPr>
              <a:t>Repeat until required sample size</a:t>
            </a:r>
          </a:p>
          <a:p>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Identified point + (difference with neighbor) * random number between 0-1</a:t>
            </a:r>
          </a:p>
        </p:txBody>
      </p:sp>
    </p:spTree>
    <p:extLst>
      <p:ext uri="{BB962C8B-B14F-4D97-AF65-F5344CB8AC3E}">
        <p14:creationId xmlns:p14="http://schemas.microsoft.com/office/powerpoint/2010/main" val="4077856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SG" dirty="0"/>
          </a:p>
        </p:txBody>
      </p:sp>
    </p:spTree>
    <p:extLst>
      <p:ext uri="{BB962C8B-B14F-4D97-AF65-F5344CB8AC3E}">
        <p14:creationId xmlns:p14="http://schemas.microsoft.com/office/powerpoint/2010/main" val="243731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Before ensemble, correlations of the predictions were ran. XGB, Random forest and AdaBoost have high correlation, perhaps as they all are CARTs (classification and regression tress). Other than that, </a:t>
            </a:r>
            <a:r>
              <a:rPr lang="en-US" sz="1100" b="1" i="0" u="none" strike="noStrike" cap="none" dirty="0">
                <a:solidFill>
                  <a:srgbClr val="000000"/>
                </a:solidFill>
                <a:effectLst/>
                <a:latin typeface="Arial"/>
                <a:ea typeface="Arial"/>
                <a:cs typeface="Arial"/>
                <a:sym typeface="Arial"/>
              </a:rPr>
              <a:t>models seem to capture different aspects of the feature space</a:t>
            </a:r>
            <a:r>
              <a:rPr lang="en-US" sz="1100" b="0" i="0" u="none" strike="noStrike" cap="none" dirty="0">
                <a:solidFill>
                  <a:srgbClr val="000000"/>
                </a:solidFill>
                <a:effectLst/>
                <a:latin typeface="Arial"/>
                <a:ea typeface="Arial"/>
                <a:cs typeface="Arial"/>
                <a:sym typeface="Arial"/>
              </a:rPr>
              <a:t>, as shown by the small to average correlation (Pearson’s heuristics) of their predictions.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Logistic regression with SMOTE (F1: 0.41)</a:t>
            </a:r>
          </a:p>
          <a:p>
            <a:r>
              <a:rPr lang="en-US" sz="1100" b="0" i="0" u="none" strike="noStrike" cap="none" dirty="0">
                <a:solidFill>
                  <a:srgbClr val="000000"/>
                </a:solidFill>
                <a:effectLst/>
                <a:latin typeface="Arial"/>
                <a:ea typeface="Arial"/>
                <a:cs typeface="Arial"/>
                <a:sym typeface="Arial"/>
              </a:rPr>
              <a:t>KNN with bootstrapping (F1: 0.42)</a:t>
            </a:r>
          </a:p>
          <a:p>
            <a:r>
              <a:rPr lang="en-US" sz="1100" b="0" i="0" u="none" strike="noStrike" cap="none" dirty="0">
                <a:solidFill>
                  <a:srgbClr val="000000"/>
                </a:solidFill>
                <a:effectLst/>
                <a:latin typeface="Arial"/>
                <a:ea typeface="Arial"/>
                <a:cs typeface="Arial"/>
                <a:sym typeface="Arial"/>
              </a:rPr>
              <a:t>Weighted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(F1: 0.72)</a:t>
            </a:r>
          </a:p>
          <a:p>
            <a:endParaRPr lang="en-US" sz="1100" b="0" i="0" u="none" strike="noStrike" cap="none" dirty="0">
              <a:solidFill>
                <a:srgbClr val="000000"/>
              </a:solidFill>
              <a:effectLst/>
              <a:latin typeface="Arial"/>
              <a:cs typeface="Arial"/>
              <a:sym typeface="Arial"/>
            </a:endParaRPr>
          </a:p>
          <a:p>
            <a:endParaRPr lang="en-SG" dirty="0"/>
          </a:p>
        </p:txBody>
      </p:sp>
    </p:spTree>
    <p:extLst>
      <p:ext uri="{BB962C8B-B14F-4D97-AF65-F5344CB8AC3E}">
        <p14:creationId xmlns:p14="http://schemas.microsoft.com/office/powerpoint/2010/main" val="3006453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 in max voting all models have same weightage.... but in reality some models may actually perform better or are better suited for that data.... so a way to do it is to manually weight the model... but that introduces bias...</a:t>
            </a:r>
          </a:p>
          <a:p>
            <a:r>
              <a:rPr lang="en-US" sz="1100" b="0" i="0" u="none" strike="noStrike" cap="none" dirty="0">
                <a:solidFill>
                  <a:srgbClr val="000000"/>
                </a:solidFill>
                <a:effectLst/>
                <a:latin typeface="Arial"/>
                <a:ea typeface="Arial"/>
                <a:cs typeface="Arial"/>
                <a:sym typeface="Arial"/>
              </a:rPr>
              <a:t>a more accurate way is to use stack/blend....so the first stage seems like max vote but u use a meta model to weight them instead of weighting them </a:t>
            </a:r>
            <a:r>
              <a:rPr lang="en-US" sz="1100" b="0" i="0" u="none" strike="noStrike" cap="none" dirty="0" err="1">
                <a:solidFill>
                  <a:srgbClr val="000000"/>
                </a:solidFill>
                <a:effectLst/>
                <a:latin typeface="Arial"/>
                <a:ea typeface="Arial"/>
                <a:cs typeface="Arial"/>
                <a:sym typeface="Arial"/>
              </a:rPr>
              <a:t>urself</a:t>
            </a:r>
            <a:r>
              <a:rPr lang="en-US" sz="1100" b="0" i="0" u="none" strike="noStrike" cap="none" dirty="0">
                <a:solidFill>
                  <a:srgbClr val="000000"/>
                </a:solidFill>
                <a:effectLst/>
                <a:latin typeface="Arial"/>
                <a:ea typeface="Arial"/>
                <a:cs typeface="Arial"/>
                <a:sym typeface="Arial"/>
              </a:rPr>
              <a:t>. it weights through the meta model by minimizing the loss function of the metamodel which comes out with weights which is why linear models are preferred but other models may be used as meta too</a:t>
            </a:r>
          </a:p>
          <a:p>
            <a:endParaRPr lang="en-SG" dirty="0"/>
          </a:p>
        </p:txBody>
      </p:sp>
    </p:spTree>
    <p:extLst>
      <p:ext uri="{BB962C8B-B14F-4D97-AF65-F5344CB8AC3E}">
        <p14:creationId xmlns:p14="http://schemas.microsoft.com/office/powerpoint/2010/main" val="4141227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scale_pos_weight</a:t>
            </a:r>
            <a:r>
              <a:rPr lang="en-SG" sz="1100" b="0" i="0" u="none" strike="noStrike" cap="none" dirty="0">
                <a:solidFill>
                  <a:srgbClr val="000000"/>
                </a:solidFill>
                <a:effectLst/>
                <a:latin typeface="Arial"/>
                <a:ea typeface="Arial"/>
                <a:cs typeface="Arial"/>
                <a:sym typeface="Arial"/>
              </a:rPr>
              <a:t> = </a:t>
            </a:r>
            <a:r>
              <a:rPr lang="en-SG" sz="1100" b="0" i="0" u="none" strike="noStrike" cap="none" dirty="0" err="1">
                <a:solidFill>
                  <a:srgbClr val="000000"/>
                </a:solidFill>
                <a:effectLst/>
                <a:latin typeface="Arial"/>
                <a:ea typeface="Arial"/>
                <a:cs typeface="Arial"/>
                <a:sym typeface="Arial"/>
              </a:rPr>
              <a:t>total_negative_examples</a:t>
            </a:r>
            <a:r>
              <a:rPr lang="en-SG" sz="1100" b="0" i="0" u="none" strike="noStrike" cap="none" dirty="0">
                <a:solidFill>
                  <a:srgbClr val="000000"/>
                </a:solidFill>
                <a:effectLst/>
                <a:latin typeface="Arial"/>
                <a:ea typeface="Arial"/>
                <a:cs typeface="Arial"/>
                <a:sym typeface="Arial"/>
              </a:rPr>
              <a:t> / </a:t>
            </a:r>
            <a:r>
              <a:rPr lang="en-SG" sz="1100" b="0" i="0" u="none" strike="noStrike" cap="none" dirty="0" err="1">
                <a:solidFill>
                  <a:srgbClr val="000000"/>
                </a:solidFill>
                <a:effectLst/>
                <a:latin typeface="Arial"/>
                <a:ea typeface="Arial"/>
                <a:cs typeface="Arial"/>
                <a:sym typeface="Arial"/>
              </a:rPr>
              <a:t>total_positive_examples</a:t>
            </a:r>
            <a:endParaRPr dirty="0"/>
          </a:p>
        </p:txBody>
      </p:sp>
    </p:spTree>
    <p:extLst>
      <p:ext uri="{BB962C8B-B14F-4D97-AF65-F5344CB8AC3E}">
        <p14:creationId xmlns:p14="http://schemas.microsoft.com/office/powerpoint/2010/main" val="1528612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model had a training accuracy score of 0.967 and a test accuracy of 0.844. The high accuracy score hint of a low bias (it is only a hint as accuracy is not a good measure of bias in imbalance class problems). An accuracy score difference of 0.123 between train and test is relatively small. Thus, this model can be said to have low variance and is generalizable on unseen data.</a:t>
            </a:r>
            <a:endParaRPr lang="en-SG" dirty="0"/>
          </a:p>
        </p:txBody>
      </p:sp>
    </p:spTree>
    <p:extLst>
      <p:ext uri="{BB962C8B-B14F-4D97-AF65-F5344CB8AC3E}">
        <p14:creationId xmlns:p14="http://schemas.microsoft.com/office/powerpoint/2010/main" val="420316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Although our model performed better in predicting non-fraud cases, the model has performed very well on fraud cases as well. We have a higher false alarm than frauds escaping the detection. It is better in our case to identify more frauds than to let fraud cases escape detection.</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Thus, this model has succeeded in its purpose to detect fraud claims. Unlike the baseline model that sacrifices too much resources into investigations and hinder customer experience, we are also able to balance this out in this model. We can detect more fraud and we are able to balance this with correct prediction of non-fraud cases.</a:t>
            </a:r>
            <a:endParaRPr lang="en-SG" dirty="0"/>
          </a:p>
        </p:txBody>
      </p:sp>
    </p:spTree>
    <p:extLst>
      <p:ext uri="{BB962C8B-B14F-4D97-AF65-F5344CB8AC3E}">
        <p14:creationId xmlns:p14="http://schemas.microsoft.com/office/powerpoint/2010/main" val="94129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u="none" strike="noStrike" cap="none" dirty="0">
                <a:solidFill>
                  <a:srgbClr val="000000"/>
                </a:solidFill>
                <a:effectLst/>
                <a:latin typeface="Arial"/>
                <a:ea typeface="Arial"/>
                <a:cs typeface="Arial"/>
                <a:sym typeface="Arial"/>
              </a:rPr>
              <a:t>Weight:</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number of times a feature is used to split the data across all trees. The final measure, implemented exclusively in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is counting the number of samples affected by the splits based on a feature.</a:t>
            </a:r>
          </a:p>
          <a:p>
            <a:r>
              <a:rPr lang="en-US" sz="1100" b="0" i="0" u="none" strike="noStrike" cap="none" dirty="0">
                <a:solidFill>
                  <a:srgbClr val="000000"/>
                </a:solidFill>
                <a:effectLst/>
                <a:latin typeface="Arial"/>
                <a:ea typeface="Arial"/>
                <a:cs typeface="Arial"/>
                <a:sym typeface="Arial"/>
              </a:rPr>
              <a:t>The figure below summarizes the top 20 ranked by feature importance, based on weight. Drivers with hobbies such as chess, cross-fit seemed to be more prone to frauds. Incident severity and property claim are amongst the highest as well. Interaction terms such as premium and total claim amount, vehicle claim amount and incident severity were also top features by weight.</a:t>
            </a:r>
          </a:p>
          <a:p>
            <a:endParaRPr lang="en-SG" dirty="0"/>
          </a:p>
          <a:p>
            <a:endParaRPr lang="en-SG" dirty="0"/>
          </a:p>
          <a:p>
            <a:r>
              <a:rPr lang="en-SG" dirty="0" err="1"/>
              <a:t>Color</a:t>
            </a:r>
            <a:r>
              <a:rPr lang="en-SG" dirty="0"/>
              <a:t> box for more visual</a:t>
            </a:r>
          </a:p>
          <a:p>
            <a:endParaRPr lang="en-SG" dirty="0"/>
          </a:p>
          <a:p>
            <a:endParaRPr lang="en-SG" dirty="0"/>
          </a:p>
          <a:p>
            <a:endParaRPr lang="en-SG" dirty="0"/>
          </a:p>
        </p:txBody>
      </p:sp>
    </p:spTree>
    <p:extLst>
      <p:ext uri="{BB962C8B-B14F-4D97-AF65-F5344CB8AC3E}">
        <p14:creationId xmlns:p14="http://schemas.microsoft.com/office/powerpoint/2010/main" val="1603784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0-5am and 3pm has most accidents</a:t>
            </a:r>
          </a:p>
          <a:p>
            <a:endParaRPr lang="en-SG" dirty="0"/>
          </a:p>
        </p:txBody>
      </p:sp>
    </p:spTree>
    <p:extLst>
      <p:ext uri="{BB962C8B-B14F-4D97-AF65-F5344CB8AC3E}">
        <p14:creationId xmlns:p14="http://schemas.microsoft.com/office/powerpoint/2010/main" val="268334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dirty="0" err="1"/>
              <a:t>months_as_customer</a:t>
            </a:r>
            <a:r>
              <a:rPr lang="en-SG" dirty="0"/>
              <a:t> 116</a:t>
            </a:r>
          </a:p>
          <a:p>
            <a:r>
              <a:rPr lang="en-SG" dirty="0"/>
              <a:t>age 34</a:t>
            </a:r>
          </a:p>
          <a:p>
            <a:r>
              <a:rPr lang="en-SG" dirty="0" err="1"/>
              <a:t>policy_bind_date</a:t>
            </a:r>
            <a:r>
              <a:rPr lang="en-SG" dirty="0"/>
              <a:t> 2012</a:t>
            </a:r>
          </a:p>
          <a:p>
            <a:r>
              <a:rPr lang="en-SG" dirty="0" err="1"/>
              <a:t>policy_annual_premium</a:t>
            </a:r>
            <a:r>
              <a:rPr lang="en-SG" dirty="0"/>
              <a:t> 1737.66</a:t>
            </a:r>
          </a:p>
          <a:p>
            <a:r>
              <a:rPr lang="en-SG" dirty="0" err="1"/>
              <a:t>insured_sex</a:t>
            </a:r>
            <a:r>
              <a:rPr lang="en-SG" dirty="0"/>
              <a:t> MALE</a:t>
            </a:r>
          </a:p>
          <a:p>
            <a:r>
              <a:rPr lang="en-SG" dirty="0" err="1"/>
              <a:t>insured_hobbies</a:t>
            </a:r>
            <a:r>
              <a:rPr lang="en-SG" dirty="0"/>
              <a:t> chess</a:t>
            </a:r>
          </a:p>
          <a:p>
            <a:r>
              <a:rPr lang="en-SG" dirty="0" err="1"/>
              <a:t>incident_severity</a:t>
            </a:r>
            <a:r>
              <a:rPr lang="en-SG" dirty="0"/>
              <a:t> Major Damage</a:t>
            </a:r>
          </a:p>
          <a:p>
            <a:r>
              <a:rPr lang="en-US" dirty="0" err="1"/>
              <a:t>incident_hour_of_the_day</a:t>
            </a:r>
            <a:r>
              <a:rPr lang="en-US" dirty="0"/>
              <a:t> 1am</a:t>
            </a:r>
          </a:p>
          <a:p>
            <a:r>
              <a:rPr lang="en-SG" dirty="0" err="1"/>
              <a:t>total_claim_amount</a:t>
            </a:r>
            <a:r>
              <a:rPr lang="en-SG" dirty="0"/>
              <a:t> 97080</a:t>
            </a:r>
          </a:p>
          <a:p>
            <a:r>
              <a:rPr lang="it-IT" dirty="0"/>
              <a:t>auto_make BMW X5</a:t>
            </a:r>
          </a:p>
          <a:p>
            <a:r>
              <a:rPr lang="en-SG" dirty="0" err="1"/>
              <a:t>fraud_reported</a:t>
            </a:r>
            <a:r>
              <a:rPr lang="en-SG" dirty="0"/>
              <a:t> Y</a:t>
            </a:r>
          </a:p>
          <a:p>
            <a:endParaRPr lang="en-SG" dirty="0"/>
          </a:p>
          <a:p>
            <a:endParaRPr lang="en-SG" dirty="0"/>
          </a:p>
          <a:p>
            <a:r>
              <a:rPr lang="en-SG" dirty="0" err="1"/>
              <a:t>months_as_customer</a:t>
            </a:r>
            <a:r>
              <a:rPr lang="en-SG" dirty="0"/>
              <a:t> 190</a:t>
            </a:r>
          </a:p>
          <a:p>
            <a:r>
              <a:rPr lang="en-SG" dirty="0"/>
              <a:t>age 40</a:t>
            </a:r>
          </a:p>
          <a:p>
            <a:r>
              <a:rPr lang="en-SG" dirty="0" err="1"/>
              <a:t>policy_bind_date</a:t>
            </a:r>
            <a:r>
              <a:rPr lang="en-SG" dirty="0"/>
              <a:t> 2007</a:t>
            </a:r>
          </a:p>
          <a:p>
            <a:r>
              <a:rPr lang="en-SG" dirty="0" err="1"/>
              <a:t>policy_annual_premium</a:t>
            </a:r>
            <a:r>
              <a:rPr lang="en-SG" dirty="0"/>
              <a:t> 965.21</a:t>
            </a:r>
          </a:p>
          <a:p>
            <a:r>
              <a:rPr lang="en-SG" dirty="0" err="1"/>
              <a:t>insured_sex</a:t>
            </a:r>
            <a:r>
              <a:rPr lang="en-SG" dirty="0"/>
              <a:t> FEMALE</a:t>
            </a:r>
          </a:p>
          <a:p>
            <a:r>
              <a:rPr lang="en-SG" dirty="0" err="1"/>
              <a:t>insured_hobbies</a:t>
            </a:r>
            <a:r>
              <a:rPr lang="en-SG" dirty="0"/>
              <a:t> camping</a:t>
            </a:r>
          </a:p>
          <a:p>
            <a:r>
              <a:rPr lang="en-SG" dirty="0" err="1"/>
              <a:t>incident_severity</a:t>
            </a:r>
            <a:r>
              <a:rPr lang="en-SG" dirty="0"/>
              <a:t> Trivial Damage</a:t>
            </a:r>
          </a:p>
          <a:p>
            <a:r>
              <a:rPr lang="en-US" dirty="0" err="1"/>
              <a:t>incident_hour_of_the_day</a:t>
            </a:r>
            <a:r>
              <a:rPr lang="en-US" dirty="0"/>
              <a:t> 10am</a:t>
            </a:r>
          </a:p>
          <a:p>
            <a:r>
              <a:rPr lang="en-SG" dirty="0" err="1"/>
              <a:t>total_claim_amount</a:t>
            </a:r>
            <a:r>
              <a:rPr lang="en-SG" dirty="0"/>
              <a:t> 6300</a:t>
            </a:r>
          </a:p>
          <a:p>
            <a:r>
              <a:rPr lang="en-SG" dirty="0" err="1"/>
              <a:t>auto_make</a:t>
            </a:r>
            <a:r>
              <a:rPr lang="en-SG" dirty="0"/>
              <a:t> Nissan Ultima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dirty="0" err="1"/>
              <a:t>fraud_reported</a:t>
            </a:r>
            <a:r>
              <a:rPr lang="en-SG" dirty="0"/>
              <a:t> 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5134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times company or projects start out … don’t have huge data ….if you wait until you have huge data</a:t>
            </a:r>
          </a:p>
          <a:p>
            <a:pPr marL="171450" lvl="0" indent="-171450" algn="l" rtl="0">
              <a:spcBef>
                <a:spcPts val="0"/>
              </a:spcBef>
              <a:spcAft>
                <a:spcPts val="0"/>
              </a:spcAft>
            </a:pPr>
            <a:r>
              <a:rPr lang="en-US" dirty="0"/>
              <a:t>you may not be making the best date driven decisions until then</a:t>
            </a:r>
          </a:p>
          <a:p>
            <a:pPr marL="171450" lvl="0" indent="-171450" algn="l" rtl="0">
              <a:spcBef>
                <a:spcPts val="0"/>
              </a:spcBef>
              <a:spcAft>
                <a:spcPts val="0"/>
              </a:spcAft>
            </a:pPr>
            <a:r>
              <a:rPr lang="en-US" dirty="0"/>
              <a:t>you may not even reach that stage</a:t>
            </a:r>
          </a:p>
          <a:p>
            <a:pPr marL="171450" lvl="0" indent="-171450" algn="l" rtl="0">
              <a:spcBef>
                <a:spcPts val="0"/>
              </a:spcBef>
              <a:spcAft>
                <a:spcPts val="0"/>
              </a:spcAft>
            </a:pPr>
            <a:r>
              <a:rPr lang="en-US" dirty="0"/>
              <a:t>you may also be collecting data that may not be useful…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r>
              <a:rPr lang="en-US" dirty="0"/>
              <a:t>So you should start early!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Small steps in right direction will help you progress faster than not doing any analysis</a:t>
            </a:r>
          </a:p>
        </p:txBody>
      </p:sp>
    </p:spTree>
    <p:extLst>
      <p:ext uri="{BB962C8B-B14F-4D97-AF65-F5344CB8AC3E}">
        <p14:creationId xmlns:p14="http://schemas.microsoft.com/office/powerpoint/2010/main" val="233879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endParaRPr lang="en-US" sz="1100" b="0" i="0" u="none" strike="noStrike" cap="none" dirty="0">
              <a:solidFill>
                <a:srgbClr val="000000"/>
              </a:solidFill>
              <a:latin typeface="Arial"/>
              <a:ea typeface="Arial"/>
              <a:cs typeface="Arial"/>
              <a:sym typeface="Arial"/>
            </a:endParaRPr>
          </a:p>
          <a:p>
            <a:pPr marL="438150" indent="-285750" algn="l"/>
            <a:r>
              <a:rPr lang="en-US" sz="1600" b="0" i="0" u="none" strike="noStrike" cap="none" dirty="0">
                <a:solidFill>
                  <a:srgbClr val="000000"/>
                </a:solidFill>
                <a:latin typeface="Arial"/>
                <a:ea typeface="Arial"/>
                <a:cs typeface="Arial"/>
                <a:sym typeface="Arial"/>
              </a:rPr>
              <a:t>Cut loss = more profit</a:t>
            </a:r>
          </a:p>
          <a:p>
            <a:pPr marL="438150" indent="-285750" algn="l"/>
            <a:r>
              <a:rPr lang="en-US" sz="1600" b="0" i="0" u="none" strike="noStrike" cap="none" dirty="0">
                <a:solidFill>
                  <a:srgbClr val="000000"/>
                </a:solidFill>
                <a:latin typeface="Arial"/>
                <a:ea typeface="Arial"/>
                <a:cs typeface="Arial"/>
                <a:sym typeface="Arial"/>
              </a:rPr>
              <a:t>Fraud is an Imbalance classes prob and imbalance prob are everywhere. </a:t>
            </a:r>
          </a:p>
          <a:p>
            <a:pPr marL="895350" lvl="1" indent="-285750" algn="l"/>
            <a:r>
              <a:rPr lang="en-US" sz="1600" b="0" i="0" u="none" strike="noStrike" cap="none" dirty="0">
                <a:solidFill>
                  <a:srgbClr val="000000"/>
                </a:solidFill>
                <a:latin typeface="Arial"/>
                <a:ea typeface="Arial"/>
                <a:cs typeface="Arial"/>
                <a:sym typeface="Arial"/>
              </a:rPr>
              <a:t>Terrorist, faulty product, high potential employees, rare disease</a:t>
            </a:r>
          </a:p>
          <a:p>
            <a:pPr marL="609600" lvl="1" indent="0" algn="l">
              <a:buNone/>
            </a:pPr>
            <a:endParaRPr lang="en-US" sz="1600" b="0" i="0" u="none" strike="noStrike" cap="none" dirty="0">
              <a:solidFill>
                <a:srgbClr val="000000"/>
              </a:solidFill>
              <a:latin typeface="Arial"/>
              <a:ea typeface="Arial"/>
              <a:cs typeface="Arial"/>
              <a:sym typeface="Arial"/>
            </a:endParaRPr>
          </a:p>
          <a:p>
            <a:pPr marL="152400" lvl="0" indent="0" algn="l">
              <a:buNone/>
            </a:pPr>
            <a:r>
              <a:rPr lang="en-US" sz="1600" b="0" i="0" u="none" strike="noStrike" cap="none" dirty="0">
                <a:solidFill>
                  <a:srgbClr val="000000"/>
                </a:solidFill>
                <a:latin typeface="Arial"/>
                <a:ea typeface="Arial"/>
                <a:cs typeface="Arial"/>
                <a:sym typeface="Arial"/>
              </a:rPr>
              <a:t>Same principles and techniques can be applied</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8779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998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indent="0" algn="l">
              <a:buNone/>
            </a:pPr>
            <a:r>
              <a:rPr lang="en-US" dirty="0"/>
              <a:t>Naïve prediction so that no fraud escape</a:t>
            </a:r>
          </a:p>
          <a:p>
            <a:pPr marL="152400" indent="0" algn="l">
              <a:buNone/>
            </a:pPr>
            <a:r>
              <a:rPr lang="en-US" dirty="0"/>
              <a:t>But this is too much wasted resources</a:t>
            </a:r>
            <a:endParaRPr dirty="0"/>
          </a:p>
        </p:txBody>
      </p:sp>
    </p:spTree>
    <p:extLst>
      <p:ext uri="{BB962C8B-B14F-4D97-AF65-F5344CB8AC3E}">
        <p14:creationId xmlns:p14="http://schemas.microsoft.com/office/powerpoint/2010/main" val="36738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is auto insurance fraud: </a:t>
            </a:r>
          </a:p>
          <a:p>
            <a:pPr lvl="1"/>
            <a:r>
              <a:rPr lang="en-US" dirty="0"/>
              <a:t>Auto insurance fraud ranges from misrepresenting facts on insurance applications and inflating insurance claims to staging accidents and submitting claim forms for injuries or damage that never occurred, to false reports of stolen vehicles.</a:t>
            </a:r>
          </a:p>
          <a:p>
            <a:pPr lvl="1"/>
            <a:endParaRPr lang="en-US" dirty="0"/>
          </a:p>
          <a:p>
            <a:pPr lvl="1"/>
            <a:r>
              <a:rPr lang="en-US" dirty="0"/>
              <a:t>BI estimates that the total cost of insurance fraud (excluding health insurance) is more than $40 billion per year. (think about the cost of every fraud not just insurance, how big would that be?)</a:t>
            </a:r>
          </a:p>
          <a:p>
            <a:pPr lvl="1"/>
            <a:endParaRPr lang="en-US" dirty="0"/>
          </a:p>
          <a:p>
            <a:pPr lvl="1"/>
            <a:r>
              <a:rPr lang="en-US" dirty="0"/>
              <a:t>Fraud accounted for between 15 percent and 17 percent of total claims payments for auto insurance bodily injury in 2012, according to an Insurance Research Council (IRC) study. The study estimated that between $5.6 billion and $7.7 billion was fraudulently added to paid claims for auto insurance bodily injury payments in 2012, compared with a range of $4.3 billion to $5.8 billion in 2002. </a:t>
            </a:r>
          </a:p>
          <a:p>
            <a:pPr lvl="1"/>
            <a:endParaRPr lang="en-US" dirty="0"/>
          </a:p>
          <a:p>
            <a:pPr lvl="1"/>
            <a:r>
              <a:rPr lang="en-US" dirty="0"/>
              <a:t>Bottom line: fraud is on the rise, fraud is expensive</a:t>
            </a:r>
          </a:p>
          <a:p>
            <a:pPr lvl="1"/>
            <a:endParaRPr lang="en-US" dirty="0"/>
          </a:p>
          <a:p>
            <a:pPr lvl="1"/>
            <a:r>
              <a:rPr lang="fr-FR" dirty="0"/>
              <a:t>Source: https://www.iii.org/article/background-on-insurance-fraud</a:t>
            </a: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50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59"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kaggle.com/roshansharma/insurance-clai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668241" y="988482"/>
            <a:ext cx="4404000" cy="2590500"/>
          </a:xfrm>
          <a:prstGeom prst="rect">
            <a:avLst/>
          </a:prstGeom>
        </p:spPr>
        <p:txBody>
          <a:bodyPr spcFirstLastPara="1" wrap="square" lIns="91425" tIns="91425" rIns="91425" bIns="91425" anchor="b" anchorCtr="0">
            <a:noAutofit/>
          </a:bodyPr>
          <a:lstStyle/>
          <a:p>
            <a:pPr marL="0" lvl="0" indent="0" algn="l" rtl="0">
              <a:lnSpc>
                <a:spcPts val="3000"/>
              </a:lnSpc>
              <a:spcBef>
                <a:spcPts val="0"/>
              </a:spcBef>
              <a:spcAft>
                <a:spcPts val="0"/>
              </a:spcAft>
              <a:buNone/>
            </a:pPr>
            <a:r>
              <a:rPr lang="en-US" dirty="0">
                <a:latin typeface="Rajdhani"/>
                <a:ea typeface="Rajdhani"/>
                <a:cs typeface="Rajdhani"/>
                <a:sym typeface="Rajdhani"/>
              </a:rPr>
              <a:t>For Real?</a:t>
            </a:r>
            <a:br>
              <a:rPr lang="en-US" dirty="0">
                <a:latin typeface="Rajdhani"/>
                <a:ea typeface="Rajdhani"/>
                <a:cs typeface="Rajdhani"/>
                <a:sym typeface="Rajdhani"/>
              </a:rPr>
            </a:br>
            <a:r>
              <a:rPr lang="en-US" sz="2800" dirty="0">
                <a:latin typeface="Rajdhani"/>
                <a:ea typeface="Rajdhani"/>
                <a:cs typeface="Rajdhani"/>
                <a:sym typeface="Rajdhani"/>
              </a:rPr>
              <a:t>Auto Insurance Fraud Detection</a:t>
            </a:r>
            <a:endParaRPr dirty="0">
              <a:latin typeface="Rajdhani"/>
              <a:ea typeface="Rajdhani"/>
              <a:cs typeface="Rajdhani"/>
              <a:sym typeface="Rajdhani"/>
            </a:endParaRPr>
          </a:p>
        </p:txBody>
      </p:sp>
      <p:sp>
        <p:nvSpPr>
          <p:cNvPr id="103" name="Google Shape;103;p24"/>
          <p:cNvSpPr txBox="1">
            <a:spLocks noGrp="1"/>
          </p:cNvSpPr>
          <p:nvPr>
            <p:ph type="subTitle" idx="1"/>
          </p:nvPr>
        </p:nvSpPr>
        <p:spPr>
          <a:xfrm>
            <a:off x="691883" y="3432333"/>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Fira Sans Condensed Light"/>
                <a:ea typeface="Fira Sans Condensed Light"/>
                <a:cs typeface="Fira Sans Condensed Light"/>
                <a:sym typeface="Fira Sans Condensed Light"/>
              </a:rPr>
              <a:t>Ice Asher Chew</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169875" y="41198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Exploratory </a:t>
            </a:r>
            <a:br>
              <a:rPr lang="en-US" sz="4800" dirty="0"/>
            </a:br>
            <a:r>
              <a:rPr lang="en-US" sz="4800" dirty="0"/>
              <a:t>Data Analysis</a:t>
            </a:r>
            <a:endParaRPr sz="4800" dirty="0"/>
          </a:p>
        </p:txBody>
      </p:sp>
    </p:spTree>
    <p:extLst>
      <p:ext uri="{BB962C8B-B14F-4D97-AF65-F5344CB8AC3E}">
        <p14:creationId xmlns:p14="http://schemas.microsoft.com/office/powerpoint/2010/main" val="330602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A97785D9-2B94-4CF8-9AA8-AAA2839EA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671" y="1273216"/>
            <a:ext cx="4978656" cy="3384724"/>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74;p30">
            <a:extLst>
              <a:ext uri="{FF2B5EF4-FFF2-40B4-BE49-F238E27FC236}">
                <a16:creationId xmlns:a16="http://schemas.microsoft.com/office/drawing/2014/main" id="{59BDCE2C-A231-48A8-9CE3-EDAEC6620BEF}"/>
              </a:ext>
            </a:extLst>
          </p:cNvPr>
          <p:cNvSpPr txBox="1">
            <a:spLocks/>
          </p:cNvSpPr>
          <p:nvPr/>
        </p:nvSpPr>
        <p:spPr>
          <a:xfrm>
            <a:off x="811209" y="265795"/>
            <a:ext cx="7521581" cy="10074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tx2"/>
                </a:solidFill>
                <a:latin typeface="Rajdhani" panose="020B0604020202020204" charset="0"/>
                <a:cs typeface="Rajdhani" panose="020B0604020202020204" charset="0"/>
              </a:rPr>
              <a:t>Fraud vs non-fraud claims</a:t>
            </a:r>
          </a:p>
        </p:txBody>
      </p:sp>
      <p:sp>
        <p:nvSpPr>
          <p:cNvPr id="7" name="TextBox 6">
            <a:extLst>
              <a:ext uri="{FF2B5EF4-FFF2-40B4-BE49-F238E27FC236}">
                <a16:creationId xmlns:a16="http://schemas.microsoft.com/office/drawing/2014/main" id="{1CE1504E-1D95-4577-87E8-7C8C360D8499}"/>
              </a:ext>
            </a:extLst>
          </p:cNvPr>
          <p:cNvSpPr txBox="1"/>
          <p:nvPr/>
        </p:nvSpPr>
        <p:spPr>
          <a:xfrm>
            <a:off x="3287209" y="3453406"/>
            <a:ext cx="1076445" cy="523220"/>
          </a:xfrm>
          <a:prstGeom prst="rect">
            <a:avLst/>
          </a:prstGeom>
          <a:noFill/>
        </p:spPr>
        <p:txBody>
          <a:bodyPr wrap="square" rtlCol="0">
            <a:spAutoFit/>
          </a:bodyPr>
          <a:lstStyle/>
          <a:p>
            <a:pPr algn="ctr">
              <a:buClr>
                <a:schemeClr val="tx2"/>
              </a:buClr>
            </a:pPr>
            <a:r>
              <a:rPr lang="en-US" dirty="0">
                <a:solidFill>
                  <a:schemeClr val="tx2"/>
                </a:solidFill>
              </a:rPr>
              <a:t>247 frauds</a:t>
            </a:r>
          </a:p>
          <a:p>
            <a:pPr algn="ctr">
              <a:buClr>
                <a:schemeClr val="tx2"/>
              </a:buClr>
            </a:pPr>
            <a:r>
              <a:rPr lang="en-US" dirty="0">
                <a:solidFill>
                  <a:schemeClr val="tx2"/>
                </a:solidFill>
              </a:rPr>
              <a:t>24.7%</a:t>
            </a:r>
          </a:p>
        </p:txBody>
      </p:sp>
      <p:sp>
        <p:nvSpPr>
          <p:cNvPr id="8" name="TextBox 7">
            <a:extLst>
              <a:ext uri="{FF2B5EF4-FFF2-40B4-BE49-F238E27FC236}">
                <a16:creationId xmlns:a16="http://schemas.microsoft.com/office/drawing/2014/main" id="{4E0C2A7B-CDCF-4012-A10F-D647ABBF637E}"/>
              </a:ext>
            </a:extLst>
          </p:cNvPr>
          <p:cNvSpPr txBox="1"/>
          <p:nvPr/>
        </p:nvSpPr>
        <p:spPr>
          <a:xfrm>
            <a:off x="5233685" y="2571750"/>
            <a:ext cx="1387034" cy="523220"/>
          </a:xfrm>
          <a:prstGeom prst="rect">
            <a:avLst/>
          </a:prstGeom>
          <a:noFill/>
        </p:spPr>
        <p:txBody>
          <a:bodyPr wrap="square" rtlCol="0">
            <a:spAutoFit/>
          </a:bodyPr>
          <a:lstStyle/>
          <a:p>
            <a:pPr algn="ctr">
              <a:buClr>
                <a:schemeClr val="tx2"/>
              </a:buClr>
            </a:pPr>
            <a:r>
              <a:rPr lang="en-US" dirty="0">
                <a:solidFill>
                  <a:schemeClr val="tx2"/>
                </a:solidFill>
              </a:rPr>
              <a:t>753 non-frauds</a:t>
            </a:r>
          </a:p>
          <a:p>
            <a:pPr algn="ctr">
              <a:buClr>
                <a:schemeClr val="tx2"/>
              </a:buClr>
            </a:pPr>
            <a:r>
              <a:rPr lang="en-US" dirty="0">
                <a:solidFill>
                  <a:schemeClr val="tx2"/>
                </a:solidFill>
              </a:rPr>
              <a:t>75.3%</a:t>
            </a:r>
          </a:p>
        </p:txBody>
      </p:sp>
    </p:spTree>
    <p:extLst>
      <p:ext uri="{BB962C8B-B14F-4D97-AF65-F5344CB8AC3E}">
        <p14:creationId xmlns:p14="http://schemas.microsoft.com/office/powerpoint/2010/main" val="85866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356AA6-D718-4E11-940C-26945D4CB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67" y="152641"/>
            <a:ext cx="8665465" cy="483821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6514406B-B949-48E1-9B30-9742A552E7EA}"/>
              </a:ext>
            </a:extLst>
          </p:cNvPr>
          <p:cNvSpPr/>
          <p:nvPr/>
        </p:nvSpPr>
        <p:spPr>
          <a:xfrm>
            <a:off x="598516" y="3034145"/>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 name="Arrow: Right 3">
            <a:extLst>
              <a:ext uri="{FF2B5EF4-FFF2-40B4-BE49-F238E27FC236}">
                <a16:creationId xmlns:a16="http://schemas.microsoft.com/office/drawing/2014/main" id="{DB632D3C-2B6B-494D-B045-52B32AFDE314}"/>
              </a:ext>
            </a:extLst>
          </p:cNvPr>
          <p:cNvSpPr/>
          <p:nvPr/>
        </p:nvSpPr>
        <p:spPr>
          <a:xfrm>
            <a:off x="482137" y="4088702"/>
            <a:ext cx="448887" cy="1080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4640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00;p36">
            <a:extLst>
              <a:ext uri="{FF2B5EF4-FFF2-40B4-BE49-F238E27FC236}">
                <a16:creationId xmlns:a16="http://schemas.microsoft.com/office/drawing/2014/main" id="{822B6F8C-7F66-4F63-9ADF-05D4CF11100E}"/>
              </a:ext>
            </a:extLst>
          </p:cNvPr>
          <p:cNvSpPr txBox="1">
            <a:spLocks/>
          </p:cNvSpPr>
          <p:nvPr/>
        </p:nvSpPr>
        <p:spPr>
          <a:xfrm>
            <a:off x="4807459" y="1312507"/>
            <a:ext cx="4198493" cy="3014167"/>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n-SG" sz="1600" dirty="0">
              <a:latin typeface="+mn-lt"/>
            </a:endParaRPr>
          </a:p>
          <a:p>
            <a:pPr marL="152400" indent="0">
              <a:buNone/>
            </a:pPr>
            <a:r>
              <a:rPr lang="en-SG" sz="1400" dirty="0">
                <a:latin typeface="+mn-lt"/>
              </a:rPr>
              <a:t>In </a:t>
            </a:r>
            <a:r>
              <a:rPr lang="en-SG" sz="1400" b="1" dirty="0">
                <a:latin typeface="+mn-lt"/>
              </a:rPr>
              <a:t>2 months</a:t>
            </a:r>
            <a:r>
              <a:rPr lang="en-SG" sz="1400" dirty="0">
                <a:latin typeface="+mn-lt"/>
              </a:rPr>
              <a:t>, the insurance company </a:t>
            </a:r>
            <a:r>
              <a:rPr lang="en-SG" sz="1400" b="1" dirty="0">
                <a:latin typeface="+mn-lt"/>
              </a:rPr>
              <a:t>lost</a:t>
            </a:r>
            <a:r>
              <a:rPr lang="en-SG" sz="1400" dirty="0">
                <a:latin typeface="+mn-lt"/>
              </a:rPr>
              <a:t> $8,198,060.09 through fraudulent claims.</a:t>
            </a:r>
          </a:p>
          <a:p>
            <a:pPr marL="152400" indent="0">
              <a:buNone/>
            </a:pPr>
            <a:endParaRPr lang="en-SG" sz="1400" dirty="0">
              <a:latin typeface="+mn-lt"/>
            </a:endParaRPr>
          </a:p>
          <a:p>
            <a:pPr marL="152400" indent="0">
              <a:buNone/>
            </a:pPr>
            <a:r>
              <a:rPr lang="en-SG" sz="1400" dirty="0">
                <a:latin typeface="+mn-lt"/>
              </a:rPr>
              <a:t>Frauds </a:t>
            </a:r>
            <a:r>
              <a:rPr lang="en-SG" sz="1400" i="1" dirty="0">
                <a:latin typeface="+mn-lt"/>
              </a:rPr>
              <a:t>(M = 43752.03, SD = 21812.68) </a:t>
            </a:r>
            <a:r>
              <a:rPr lang="en-SG" sz="1400" dirty="0">
                <a:latin typeface="+mn-lt"/>
              </a:rPr>
              <a:t>are significantly </a:t>
            </a:r>
            <a:r>
              <a:rPr lang="en-SG" sz="1400" b="1" dirty="0">
                <a:latin typeface="+mn-lt"/>
              </a:rPr>
              <a:t>more expensive </a:t>
            </a:r>
            <a:r>
              <a:rPr lang="en-SG" sz="1400" i="1" dirty="0">
                <a:latin typeface="+mn-lt"/>
              </a:rPr>
              <a:t>(p &lt; .001) </a:t>
            </a:r>
            <a:r>
              <a:rPr lang="en-SG" sz="1400" dirty="0">
                <a:latin typeface="+mn-lt"/>
              </a:rPr>
              <a:t>than non-frauds </a:t>
            </a:r>
            <a:r>
              <a:rPr lang="en-SG" sz="1400" i="1" dirty="0">
                <a:latin typeface="+mn-lt"/>
              </a:rPr>
              <a:t>(M = 33368.68, SD = 29690.41). </a:t>
            </a:r>
          </a:p>
          <a:p>
            <a:pPr marL="152400" indent="0">
              <a:buNone/>
            </a:pPr>
            <a:endParaRPr lang="en-SG" sz="1600" dirty="0">
              <a:latin typeface="+mn-lt"/>
            </a:endParaRPr>
          </a:p>
          <a:p>
            <a:pPr marL="152400" indent="0">
              <a:buNone/>
            </a:pPr>
            <a:endParaRPr lang="en-SG" sz="1600" dirty="0">
              <a:latin typeface="+mn-lt"/>
            </a:endParaRPr>
          </a:p>
          <a:p>
            <a:pPr marL="0" indent="0" algn="ctr">
              <a:lnSpc>
                <a:spcPct val="100000"/>
              </a:lnSpc>
              <a:buFont typeface="Fira Sans Condensed Light"/>
              <a:buNone/>
            </a:pPr>
            <a:endParaRPr lang="en-SG" sz="1400" dirty="0">
              <a:latin typeface="+mj-lt"/>
            </a:endParaRPr>
          </a:p>
        </p:txBody>
      </p:sp>
      <p:pic>
        <p:nvPicPr>
          <p:cNvPr id="1026" name="Picture 2">
            <a:extLst>
              <a:ext uri="{FF2B5EF4-FFF2-40B4-BE49-F238E27FC236}">
                <a16:creationId xmlns:a16="http://schemas.microsoft.com/office/drawing/2014/main" id="{BFE0EFDF-7ABE-4008-88E0-721701069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57" y="769202"/>
            <a:ext cx="3605096" cy="3605096"/>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68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park 3 Theme song - Askifang">
            <a:extLst>
              <a:ext uri="{FF2B5EF4-FFF2-40B4-BE49-F238E27FC236}">
                <a16:creationId xmlns:a16="http://schemas.microsoft.com/office/drawing/2014/main" id="{87A98673-D22D-40C7-9288-8B352614EB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09" b="99123" l="6016" r="95122">
                        <a14:foregroundMark x1="45691" y1="14474" x2="55122" y2="13158"/>
                        <a14:foregroundMark x1="55122" y1="13158" x2="59350" y2="22807"/>
                        <a14:foregroundMark x1="59350" y1="22807" x2="60000" y2="34868"/>
                        <a14:foregroundMark x1="60000" y1="34868" x2="54959" y2="58772"/>
                        <a14:foregroundMark x1="54959" y1="58772" x2="55122" y2="73026"/>
                        <a14:foregroundMark x1="55122" y1="73026" x2="69756" y2="78728"/>
                        <a14:foregroundMark x1="69756" y1="78728" x2="74797" y2="87500"/>
                        <a14:foregroundMark x1="74797" y1="87500" x2="64878" y2="91667"/>
                        <a14:foregroundMark x1="64878" y1="91667" x2="26504" y2="89912"/>
                        <a14:foregroundMark x1="26504" y1="89912" x2="43089" y2="70175"/>
                        <a14:foregroundMark x1="43089" y1="70175" x2="47480" y2="58991"/>
                        <a14:foregroundMark x1="47480" y1="58991" x2="46016" y2="47807"/>
                        <a14:foregroundMark x1="46016" y1="47807" x2="39837" y2="38596"/>
                        <a14:foregroundMark x1="39837" y1="38596" x2="41463" y2="23246"/>
                        <a14:foregroundMark x1="49431" y1="5702" x2="54309" y2="3728"/>
                        <a14:foregroundMark x1="75772" y1="87719" x2="74309" y2="76316"/>
                        <a14:foregroundMark x1="74309" y1="76316" x2="74146" y2="87500"/>
                        <a14:foregroundMark x1="74146" y1="87500" x2="35935" y2="91667"/>
                        <a14:foregroundMark x1="35935" y1="91667" x2="13984" y2="91009"/>
                        <a14:foregroundMark x1="13984" y1="91009" x2="17886" y2="80921"/>
                        <a14:foregroundMark x1="17886" y1="80921" x2="34797" y2="71272"/>
                        <a14:foregroundMark x1="74959" y1="77193" x2="83577" y2="78289"/>
                        <a14:foregroundMark x1="83577" y1="78289" x2="88943" y2="87061"/>
                        <a14:foregroundMark x1="88943" y1="87061" x2="92195" y2="98026"/>
                        <a14:foregroundMark x1="92195" y1="98026" x2="13333" y2="97149"/>
                        <a14:foregroundMark x1="13333" y1="97149" x2="13008" y2="85746"/>
                        <a14:foregroundMark x1="13008" y1="85746" x2="14146" y2="83114"/>
                        <a14:foregroundMark x1="95122" y1="99342" x2="92520" y2="89254"/>
                        <a14:foregroundMark x1="6016" y1="98246" x2="7154" y2="94956"/>
                      </a14:backgroundRemoval>
                    </a14:imgEffect>
                  </a14:imgLayer>
                </a14:imgProps>
              </a:ext>
              <a:ext uri="{28A0092B-C50C-407E-A947-70E740481C1C}">
                <a14:useLocalDpi xmlns:a14="http://schemas.microsoft.com/office/drawing/2010/main" val="0"/>
              </a:ext>
            </a:extLst>
          </a:blip>
          <a:srcRect/>
          <a:stretch>
            <a:fillRect/>
          </a:stretch>
        </p:blipFill>
        <p:spPr bwMode="auto">
          <a:xfrm>
            <a:off x="1463159" y="579045"/>
            <a:ext cx="2430256" cy="18019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park 3 Theme song - Askifang">
            <a:extLst>
              <a:ext uri="{FF2B5EF4-FFF2-40B4-BE49-F238E27FC236}">
                <a16:creationId xmlns:a16="http://schemas.microsoft.com/office/drawing/2014/main" id="{AF800F70-8F7D-4259-AC1F-8533AC1222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09" b="99123" l="6016" r="95122">
                        <a14:foregroundMark x1="45691" y1="14474" x2="55122" y2="13158"/>
                        <a14:foregroundMark x1="55122" y1="13158" x2="59350" y2="22807"/>
                        <a14:foregroundMark x1="59350" y1="22807" x2="60000" y2="34868"/>
                        <a14:foregroundMark x1="60000" y1="34868" x2="54959" y2="58772"/>
                        <a14:foregroundMark x1="54959" y1="58772" x2="55122" y2="73026"/>
                        <a14:foregroundMark x1="55122" y1="73026" x2="69756" y2="78728"/>
                        <a14:foregroundMark x1="69756" y1="78728" x2="74797" y2="87500"/>
                        <a14:foregroundMark x1="74797" y1="87500" x2="64878" y2="91667"/>
                        <a14:foregroundMark x1="64878" y1="91667" x2="26504" y2="89912"/>
                        <a14:foregroundMark x1="26504" y1="89912" x2="43089" y2="70175"/>
                        <a14:foregroundMark x1="43089" y1="70175" x2="47480" y2="58991"/>
                        <a14:foregroundMark x1="47480" y1="58991" x2="46016" y2="47807"/>
                        <a14:foregroundMark x1="46016" y1="47807" x2="39837" y2="38596"/>
                        <a14:foregroundMark x1="39837" y1="38596" x2="41463" y2="23246"/>
                        <a14:foregroundMark x1="49431" y1="5702" x2="54309" y2="3728"/>
                        <a14:foregroundMark x1="75772" y1="87719" x2="74309" y2="76316"/>
                        <a14:foregroundMark x1="74309" y1="76316" x2="74146" y2="87500"/>
                        <a14:foregroundMark x1="74146" y1="87500" x2="35935" y2="91667"/>
                        <a14:foregroundMark x1="35935" y1="91667" x2="13984" y2="91009"/>
                        <a14:foregroundMark x1="13984" y1="91009" x2="17886" y2="80921"/>
                        <a14:foregroundMark x1="17886" y1="80921" x2="34797" y2="71272"/>
                        <a14:foregroundMark x1="74959" y1="77193" x2="83577" y2="78289"/>
                        <a14:foregroundMark x1="83577" y1="78289" x2="88943" y2="87061"/>
                        <a14:foregroundMark x1="88943" y1="87061" x2="92195" y2="98026"/>
                        <a14:foregroundMark x1="92195" y1="98026" x2="13333" y2="97149"/>
                        <a14:foregroundMark x1="13333" y1="97149" x2="13008" y2="85746"/>
                        <a14:foregroundMark x1="13008" y1="85746" x2="14146" y2="83114"/>
                        <a14:foregroundMark x1="95122" y1="99342" x2="92520" y2="89254"/>
                        <a14:foregroundMark x1="6016" y1="98246" x2="7154" y2="94956"/>
                      </a14:backgroundRemoval>
                    </a14:imgEffect>
                  </a14:imgLayer>
                </a14:imgProps>
              </a:ext>
              <a:ext uri="{28A0092B-C50C-407E-A947-70E740481C1C}">
                <a14:useLocalDpi xmlns:a14="http://schemas.microsoft.com/office/drawing/2010/main" val="0"/>
              </a:ext>
            </a:extLst>
          </a:blip>
          <a:srcRect/>
          <a:stretch>
            <a:fillRect/>
          </a:stretch>
        </p:blipFill>
        <p:spPr bwMode="auto">
          <a:xfrm>
            <a:off x="4966207" y="579045"/>
            <a:ext cx="2430256" cy="18019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60CA39-9BA4-40A6-8439-B847CB8AB071}"/>
              </a:ext>
            </a:extLst>
          </p:cNvPr>
          <p:cNvSpPr txBox="1"/>
          <p:nvPr/>
        </p:nvSpPr>
        <p:spPr>
          <a:xfrm>
            <a:off x="1405552" y="2494114"/>
            <a:ext cx="2545470" cy="1720151"/>
          </a:xfrm>
          <a:prstGeom prst="rect">
            <a:avLst/>
          </a:prstGeom>
          <a:noFill/>
        </p:spPr>
        <p:txBody>
          <a:bodyPr wrap="square" rtlCol="0">
            <a:spAutoFit/>
          </a:bodyPr>
          <a:lstStyle/>
          <a:p>
            <a:pPr algn="ctr">
              <a:lnSpc>
                <a:spcPct val="150000"/>
              </a:lnSpc>
              <a:buClr>
                <a:schemeClr val="tx2"/>
              </a:buClr>
            </a:pPr>
            <a:r>
              <a:rPr lang="en-US" sz="1200" b="1" u="sng" dirty="0">
                <a:solidFill>
                  <a:schemeClr val="tx2"/>
                </a:solidFill>
              </a:rPr>
              <a:t>Driver A</a:t>
            </a:r>
          </a:p>
          <a:p>
            <a:pPr algn="ctr">
              <a:lnSpc>
                <a:spcPct val="150000"/>
              </a:lnSpc>
              <a:buClr>
                <a:schemeClr val="tx2"/>
              </a:buClr>
            </a:pPr>
            <a:r>
              <a:rPr lang="en-US" sz="1200" dirty="0">
                <a:solidFill>
                  <a:schemeClr val="tx2"/>
                </a:solidFill>
              </a:rPr>
              <a:t>Months as customer: 116</a:t>
            </a:r>
          </a:p>
          <a:p>
            <a:pPr algn="ctr">
              <a:lnSpc>
                <a:spcPct val="150000"/>
              </a:lnSpc>
              <a:buClr>
                <a:schemeClr val="tx2"/>
              </a:buClr>
            </a:pPr>
            <a:r>
              <a:rPr lang="en-US" sz="1200" dirty="0">
                <a:solidFill>
                  <a:schemeClr val="tx2"/>
                </a:solidFill>
              </a:rPr>
              <a:t>Age: 34</a:t>
            </a:r>
          </a:p>
          <a:p>
            <a:pPr algn="ctr">
              <a:lnSpc>
                <a:spcPct val="150000"/>
              </a:lnSpc>
              <a:buClr>
                <a:schemeClr val="tx2"/>
              </a:buClr>
            </a:pPr>
            <a:r>
              <a:rPr lang="en-US" sz="1200" dirty="0">
                <a:solidFill>
                  <a:schemeClr val="tx2"/>
                </a:solidFill>
              </a:rPr>
              <a:t>Policy annual premium: $1737.66</a:t>
            </a:r>
          </a:p>
          <a:p>
            <a:pPr algn="ctr">
              <a:lnSpc>
                <a:spcPct val="150000"/>
              </a:lnSpc>
              <a:buClr>
                <a:schemeClr val="tx2"/>
              </a:buClr>
            </a:pPr>
            <a:r>
              <a:rPr lang="en-US" sz="1200" dirty="0">
                <a:solidFill>
                  <a:schemeClr val="tx2"/>
                </a:solidFill>
              </a:rPr>
              <a:t>Insured hobbies: Chess</a:t>
            </a:r>
          </a:p>
          <a:p>
            <a:pPr algn="ctr">
              <a:lnSpc>
                <a:spcPct val="150000"/>
              </a:lnSpc>
              <a:buClr>
                <a:schemeClr val="tx2"/>
              </a:buClr>
            </a:pPr>
            <a:r>
              <a:rPr lang="en-US" sz="1200" dirty="0">
                <a:solidFill>
                  <a:schemeClr val="tx2"/>
                </a:solidFill>
              </a:rPr>
              <a:t>Incident severity: Major Damage</a:t>
            </a:r>
          </a:p>
        </p:txBody>
      </p:sp>
      <p:sp>
        <p:nvSpPr>
          <p:cNvPr id="6" name="TextBox 5">
            <a:extLst>
              <a:ext uri="{FF2B5EF4-FFF2-40B4-BE49-F238E27FC236}">
                <a16:creationId xmlns:a16="http://schemas.microsoft.com/office/drawing/2014/main" id="{3A85547A-9F6D-46A8-9552-9AB888BDB42E}"/>
              </a:ext>
            </a:extLst>
          </p:cNvPr>
          <p:cNvSpPr txBox="1"/>
          <p:nvPr/>
        </p:nvSpPr>
        <p:spPr>
          <a:xfrm>
            <a:off x="4753589" y="2493747"/>
            <a:ext cx="2855493" cy="1997150"/>
          </a:xfrm>
          <a:prstGeom prst="rect">
            <a:avLst/>
          </a:prstGeom>
          <a:noFill/>
        </p:spPr>
        <p:txBody>
          <a:bodyPr wrap="square" rtlCol="0">
            <a:spAutoFit/>
          </a:bodyPr>
          <a:lstStyle/>
          <a:p>
            <a:pPr algn="ctr">
              <a:lnSpc>
                <a:spcPct val="150000"/>
              </a:lnSpc>
              <a:buClr>
                <a:schemeClr val="tx2"/>
              </a:buClr>
            </a:pPr>
            <a:r>
              <a:rPr lang="en-US" sz="1200" b="1" u="sng" dirty="0">
                <a:solidFill>
                  <a:schemeClr val="tx2"/>
                </a:solidFill>
              </a:rPr>
              <a:t>Driver B</a:t>
            </a:r>
          </a:p>
          <a:p>
            <a:pPr algn="ctr">
              <a:lnSpc>
                <a:spcPct val="150000"/>
              </a:lnSpc>
              <a:buClr>
                <a:schemeClr val="tx2"/>
              </a:buClr>
            </a:pPr>
            <a:r>
              <a:rPr lang="en-US" sz="1200" dirty="0">
                <a:solidFill>
                  <a:schemeClr val="tx2"/>
                </a:solidFill>
              </a:rPr>
              <a:t>Months as customer: 190</a:t>
            </a:r>
          </a:p>
          <a:p>
            <a:pPr algn="ctr">
              <a:lnSpc>
                <a:spcPct val="150000"/>
              </a:lnSpc>
              <a:buClr>
                <a:schemeClr val="tx2"/>
              </a:buClr>
            </a:pPr>
            <a:r>
              <a:rPr lang="en-US" sz="1200" dirty="0">
                <a:solidFill>
                  <a:schemeClr val="tx2"/>
                </a:solidFill>
              </a:rPr>
              <a:t>Age: 40</a:t>
            </a:r>
          </a:p>
          <a:p>
            <a:pPr algn="ctr">
              <a:lnSpc>
                <a:spcPct val="150000"/>
              </a:lnSpc>
              <a:buClr>
                <a:schemeClr val="tx2"/>
              </a:buClr>
            </a:pPr>
            <a:r>
              <a:rPr lang="en-US" sz="1200" dirty="0">
                <a:solidFill>
                  <a:schemeClr val="tx2"/>
                </a:solidFill>
              </a:rPr>
              <a:t>Policy annual premium: $965.21</a:t>
            </a:r>
          </a:p>
          <a:p>
            <a:pPr algn="ctr">
              <a:lnSpc>
                <a:spcPct val="150000"/>
              </a:lnSpc>
              <a:buClr>
                <a:schemeClr val="tx2"/>
              </a:buClr>
            </a:pPr>
            <a:r>
              <a:rPr lang="en-US" sz="1200" dirty="0">
                <a:solidFill>
                  <a:schemeClr val="tx2"/>
                </a:solidFill>
              </a:rPr>
              <a:t>Insured hobbies: Camping</a:t>
            </a:r>
          </a:p>
          <a:p>
            <a:pPr algn="ctr">
              <a:lnSpc>
                <a:spcPct val="150000"/>
              </a:lnSpc>
              <a:buClr>
                <a:schemeClr val="tx2"/>
              </a:buClr>
            </a:pPr>
            <a:r>
              <a:rPr lang="en-US" sz="1200" dirty="0">
                <a:solidFill>
                  <a:schemeClr val="tx2"/>
                </a:solidFill>
              </a:rPr>
              <a:t>Incident severity: Trivial Damage</a:t>
            </a:r>
          </a:p>
          <a:p>
            <a:pPr>
              <a:lnSpc>
                <a:spcPct val="150000"/>
              </a:lnSpc>
              <a:buClr>
                <a:schemeClr val="tx2"/>
              </a:buClr>
            </a:pPr>
            <a:endParaRPr lang="en-US" sz="1200" b="1" dirty="0">
              <a:solidFill>
                <a:schemeClr val="tx2"/>
              </a:solidFill>
            </a:endParaRPr>
          </a:p>
        </p:txBody>
      </p:sp>
    </p:spTree>
    <p:extLst>
      <p:ext uri="{BB962C8B-B14F-4D97-AF65-F5344CB8AC3E}">
        <p14:creationId xmlns:p14="http://schemas.microsoft.com/office/powerpoint/2010/main" val="88741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Pre-processing</a:t>
            </a:r>
            <a:endParaRPr sz="4800" dirty="0"/>
          </a:p>
        </p:txBody>
      </p:sp>
    </p:spTree>
    <p:extLst>
      <p:ext uri="{BB962C8B-B14F-4D97-AF65-F5344CB8AC3E}">
        <p14:creationId xmlns:p14="http://schemas.microsoft.com/office/powerpoint/2010/main" val="90684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 </a:t>
            </a:r>
          </a:p>
          <a:p>
            <a:pPr marL="1409700" lvl="2" indent="-342900" algn="l">
              <a:buSzPct val="80000"/>
              <a:buFont typeface="+mj-lt"/>
              <a:buAutoNum type="arabicPeriod"/>
            </a:pPr>
            <a:r>
              <a:rPr lang="en-US" sz="1600" dirty="0">
                <a:latin typeface="+mj-lt"/>
              </a:rPr>
              <a:t>property claim amount and incident severity, </a:t>
            </a:r>
          </a:p>
          <a:p>
            <a:pPr marL="1409700" lvl="2" indent="-342900" algn="l">
              <a:buSzPct val="80000"/>
              <a:buFont typeface="+mj-lt"/>
              <a:buAutoNum type="arabicPeriod"/>
            </a:pPr>
            <a:r>
              <a:rPr lang="en-US" sz="1600" dirty="0">
                <a:latin typeface="+mj-lt"/>
              </a:rPr>
              <a:t>vehicle claim amount and incident severity,</a:t>
            </a:r>
          </a:p>
          <a:p>
            <a:pPr marL="1409700" lvl="2" indent="-342900" algn="l">
              <a:buSzPct val="80000"/>
              <a:buFont typeface="+mj-lt"/>
              <a:buAutoNum type="arabicPeriod"/>
            </a:pPr>
            <a:r>
              <a:rPr lang="en-US" sz="1600" dirty="0">
                <a:latin typeface="+mj-lt"/>
              </a:rPr>
              <a:t>injury claim amount and incident severity, </a:t>
            </a:r>
          </a:p>
          <a:p>
            <a:pPr marL="1409700" lvl="2" indent="-342900" algn="l">
              <a:buSzPct val="80000"/>
              <a:buFont typeface="+mj-lt"/>
              <a:buAutoNum type="arabicPeriod"/>
            </a:pPr>
            <a:r>
              <a:rPr lang="en-US" sz="1600" dirty="0">
                <a:latin typeface="+mj-lt"/>
              </a:rPr>
              <a:t>total claim amount and incident severity, </a:t>
            </a:r>
          </a:p>
          <a:p>
            <a:pPr marL="1409700" lvl="2" indent="-342900" algn="l">
              <a:buSzPct val="80000"/>
              <a:buFont typeface="+mj-lt"/>
              <a:buAutoNum type="arabicPeriod"/>
            </a:pPr>
            <a:r>
              <a:rPr lang="en-US" sz="1600" dirty="0">
                <a:latin typeface="+mj-lt"/>
              </a:rPr>
              <a:t>policy annual premium and total claim amount, </a:t>
            </a:r>
          </a:p>
          <a:p>
            <a:pPr marL="1409700" lvl="2" indent="-342900" algn="l">
              <a:buSzPct val="80000"/>
              <a:buFont typeface="+mj-lt"/>
              <a:buAutoNum type="arabicPeriod"/>
            </a:pPr>
            <a:r>
              <a:rPr lang="en-US" sz="1600" dirty="0">
                <a:latin typeface="+mj-lt"/>
              </a:rPr>
              <a:t>umbrella limit and total claim amount.</a:t>
            </a:r>
          </a:p>
        </p:txBody>
      </p:sp>
    </p:spTree>
    <p:extLst>
      <p:ext uri="{BB962C8B-B14F-4D97-AF65-F5344CB8AC3E}">
        <p14:creationId xmlns:p14="http://schemas.microsoft.com/office/powerpoint/2010/main" val="1792968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CF8FDD5C-23F8-4D95-9684-09AE26E1F856}"/>
              </a:ext>
            </a:extLst>
          </p:cNvPr>
          <p:cNvSpPr>
            <a:spLocks noChangeAspect="1" noChangeArrowheads="1"/>
          </p:cNvSpPr>
          <p:nvPr/>
        </p:nvSpPr>
        <p:spPr bwMode="auto">
          <a:xfrm>
            <a:off x="4419600" y="2419350"/>
            <a:ext cx="3636380" cy="36363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5" name="Picture 4">
            <a:extLst>
              <a:ext uri="{FF2B5EF4-FFF2-40B4-BE49-F238E27FC236}">
                <a16:creationId xmlns:a16="http://schemas.microsoft.com/office/drawing/2014/main" id="{D3814AD4-1068-4501-8791-D57415BCD463}"/>
              </a:ext>
            </a:extLst>
          </p:cNvPr>
          <p:cNvPicPr>
            <a:picLocks noChangeAspect="1"/>
          </p:cNvPicPr>
          <p:nvPr/>
        </p:nvPicPr>
        <p:blipFill>
          <a:blip r:embed="rId3"/>
          <a:stretch>
            <a:fillRect/>
          </a:stretch>
        </p:blipFill>
        <p:spPr>
          <a:xfrm>
            <a:off x="1351089" y="133109"/>
            <a:ext cx="6441821" cy="487728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4849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474562" y="246221"/>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Pre-processing</a:t>
            </a:r>
            <a:endParaRPr dirty="0"/>
          </a:p>
        </p:txBody>
      </p:sp>
      <p:sp>
        <p:nvSpPr>
          <p:cNvPr id="136" name="Google Shape;136;p27"/>
          <p:cNvSpPr txBox="1">
            <a:spLocks noGrp="1"/>
          </p:cNvSpPr>
          <p:nvPr>
            <p:ph type="subTitle" idx="1"/>
          </p:nvPr>
        </p:nvSpPr>
        <p:spPr>
          <a:xfrm>
            <a:off x="1327208" y="1835638"/>
            <a:ext cx="6489583" cy="3400459"/>
          </a:xfrm>
          <a:prstGeom prst="rect">
            <a:avLst/>
          </a:prstGeom>
        </p:spPr>
        <p:txBody>
          <a:bodyPr spcFirstLastPara="1" wrap="square" lIns="91425" tIns="91425" rIns="91425" bIns="91425" anchor="t" anchorCtr="0">
            <a:noAutofit/>
          </a:bodyPr>
          <a:lstStyle/>
          <a:p>
            <a:pPr lvl="1" algn="l">
              <a:lnSpc>
                <a:spcPct val="150000"/>
              </a:lnSpc>
              <a:buSzPct val="175000"/>
              <a:buFont typeface="Arial" panose="020B0604020202020204" pitchFamily="34" charset="0"/>
              <a:buChar char="•"/>
            </a:pPr>
            <a:r>
              <a:rPr lang="en-US" sz="1600" dirty="0">
                <a:latin typeface="+mj-lt"/>
              </a:rPr>
              <a:t>Interaction terms</a:t>
            </a:r>
          </a:p>
          <a:p>
            <a:pPr lvl="1" algn="l">
              <a:lnSpc>
                <a:spcPct val="150000"/>
              </a:lnSpc>
              <a:buSzPct val="175000"/>
              <a:buFont typeface="Arial" panose="020B0604020202020204" pitchFamily="34" charset="0"/>
              <a:buChar char="•"/>
            </a:pPr>
            <a:r>
              <a:rPr lang="en-US" sz="1600" dirty="0">
                <a:latin typeface="+mj-lt"/>
              </a:rPr>
              <a:t>DV coded as 1 for fraud, 0 for non-fraud</a:t>
            </a:r>
          </a:p>
          <a:p>
            <a:pPr lvl="1" algn="l">
              <a:lnSpc>
                <a:spcPct val="150000"/>
              </a:lnSpc>
              <a:buSzPct val="175000"/>
              <a:buFont typeface="Arial" panose="020B0604020202020204" pitchFamily="34" charset="0"/>
              <a:buChar char="•"/>
            </a:pPr>
            <a:r>
              <a:rPr lang="en-US" sz="1600" dirty="0">
                <a:latin typeface="+mj-lt"/>
              </a:rPr>
              <a:t>Nominal variables were one-hot encoded</a:t>
            </a:r>
          </a:p>
          <a:p>
            <a:pPr lvl="1" algn="l">
              <a:lnSpc>
                <a:spcPct val="150000"/>
              </a:lnSpc>
              <a:buSzPct val="175000"/>
              <a:buFont typeface="Arial" panose="020B0604020202020204" pitchFamily="34" charset="0"/>
              <a:buChar char="•"/>
            </a:pPr>
            <a:r>
              <a:rPr lang="en-US" sz="1600" dirty="0">
                <a:latin typeface="+mj-lt"/>
              </a:rPr>
              <a:t>Ordinal data was treated as continuous</a:t>
            </a:r>
          </a:p>
          <a:p>
            <a:pPr lvl="1" algn="l">
              <a:lnSpc>
                <a:spcPct val="150000"/>
              </a:lnSpc>
              <a:buSzPct val="175000"/>
              <a:buFont typeface="Arial" panose="020B0604020202020204" pitchFamily="34" charset="0"/>
              <a:buChar char="•"/>
            </a:pPr>
            <a:r>
              <a:rPr lang="en-US" sz="1600" dirty="0">
                <a:latin typeface="+mj-lt"/>
              </a:rPr>
              <a:t>Data set was split into 75% train and 25% test set, stratified on fraud reported.  </a:t>
            </a:r>
          </a:p>
          <a:p>
            <a:pPr lvl="1" algn="l">
              <a:lnSpc>
                <a:spcPct val="150000"/>
              </a:lnSpc>
              <a:buFont typeface="Arial" panose="020B0604020202020204" pitchFamily="34" charset="0"/>
              <a:buChar char="•"/>
            </a:pPr>
            <a:endParaRPr lang="en-US" sz="1600" dirty="0">
              <a:latin typeface="+mj-lt"/>
            </a:endParaRPr>
          </a:p>
        </p:txBody>
      </p:sp>
    </p:spTree>
    <p:extLst>
      <p:ext uri="{BB962C8B-B14F-4D97-AF65-F5344CB8AC3E}">
        <p14:creationId xmlns:p14="http://schemas.microsoft.com/office/powerpoint/2010/main" val="3429913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Modeling &amp; Evaluation</a:t>
            </a:r>
            <a:endParaRPr sz="4800" dirty="0"/>
          </a:p>
        </p:txBody>
      </p:sp>
    </p:spTree>
    <p:extLst>
      <p:ext uri="{BB962C8B-B14F-4D97-AF65-F5344CB8AC3E}">
        <p14:creationId xmlns:p14="http://schemas.microsoft.com/office/powerpoint/2010/main" val="264952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9DBCB45-0F6E-41EA-B2BD-33F8CEE28185}"/>
              </a:ext>
            </a:extLst>
          </p:cNvPr>
          <p:cNvGraphicFramePr/>
          <p:nvPr>
            <p:extLst>
              <p:ext uri="{D42A27DB-BD31-4B8C-83A1-F6EECF244321}">
                <p14:modId xmlns:p14="http://schemas.microsoft.com/office/powerpoint/2010/main" val="2165799653"/>
              </p:ext>
            </p:extLst>
          </p:nvPr>
        </p:nvGraphicFramePr>
        <p:xfrm>
          <a:off x="484215" y="427690"/>
          <a:ext cx="8175569" cy="4101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60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203767" y="199922"/>
            <a:ext cx="5145589" cy="227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Baseline score</a:t>
            </a:r>
            <a:endParaRPr dirty="0"/>
          </a:p>
        </p:txBody>
      </p:sp>
      <p:sp>
        <p:nvSpPr>
          <p:cNvPr id="136" name="Google Shape;136;p27"/>
          <p:cNvSpPr txBox="1">
            <a:spLocks noGrp="1"/>
          </p:cNvSpPr>
          <p:nvPr>
            <p:ph type="subTitle" idx="1"/>
          </p:nvPr>
        </p:nvSpPr>
        <p:spPr>
          <a:xfrm>
            <a:off x="1203767" y="1743041"/>
            <a:ext cx="6489583" cy="3400459"/>
          </a:xfrm>
          <a:prstGeom prst="rect">
            <a:avLst/>
          </a:prstGeom>
        </p:spPr>
        <p:txBody>
          <a:bodyPr spcFirstLastPara="1" wrap="square" lIns="91425" tIns="91425" rIns="91425" bIns="91425" anchor="t" anchorCtr="0">
            <a:noAutofit/>
          </a:bodyPr>
          <a:lstStyle/>
          <a:p>
            <a:pPr marL="152400" indent="0" algn="l"/>
            <a:r>
              <a:rPr lang="en-US" sz="1600" dirty="0">
                <a:latin typeface="+mn-lt"/>
              </a:rPr>
              <a:t>If we make a naïve prediction and just predict everything to be fraud:</a:t>
            </a:r>
          </a:p>
          <a:p>
            <a:pPr marL="742950" lvl="1" indent="-285750" algn="l">
              <a:lnSpc>
                <a:spcPct val="150000"/>
              </a:lnSpc>
              <a:buFont typeface="Arial" panose="020B0604020202020204" pitchFamily="34" charset="0"/>
              <a:buChar char="•"/>
            </a:pPr>
            <a:r>
              <a:rPr lang="en-US" sz="1600" dirty="0">
                <a:latin typeface="+mn-lt"/>
              </a:rPr>
              <a:t>Sensitivity: 1.0</a:t>
            </a:r>
          </a:p>
          <a:p>
            <a:pPr marL="742950" lvl="1" indent="-285750" algn="l">
              <a:lnSpc>
                <a:spcPct val="150000"/>
              </a:lnSpc>
              <a:buFont typeface="Arial" panose="020B0604020202020204" pitchFamily="34" charset="0"/>
              <a:buChar char="•"/>
            </a:pPr>
            <a:r>
              <a:rPr lang="en-US" sz="1600" dirty="0">
                <a:latin typeface="+mn-lt"/>
              </a:rPr>
              <a:t>Specificity: 0.0</a:t>
            </a:r>
          </a:p>
          <a:p>
            <a:pPr marL="742950" lvl="1" indent="-285750" algn="l">
              <a:lnSpc>
                <a:spcPct val="150000"/>
              </a:lnSpc>
              <a:buFont typeface="Arial" panose="020B0604020202020204" pitchFamily="34" charset="0"/>
              <a:buChar char="•"/>
            </a:pPr>
            <a:r>
              <a:rPr lang="en-US" sz="1600" dirty="0">
                <a:latin typeface="+mn-lt"/>
              </a:rPr>
              <a:t>Precision: 0.248</a:t>
            </a:r>
          </a:p>
          <a:p>
            <a:pPr marL="742950" lvl="1" indent="-285750" algn="l">
              <a:lnSpc>
                <a:spcPct val="150000"/>
              </a:lnSpc>
              <a:buFont typeface="Arial" panose="020B0604020202020204" pitchFamily="34" charset="0"/>
              <a:buChar char="•"/>
            </a:pPr>
            <a:r>
              <a:rPr lang="en-US" sz="1600" dirty="0">
                <a:latin typeface="+mn-lt"/>
              </a:rPr>
              <a:t>F1 score: 0.397</a:t>
            </a:r>
          </a:p>
          <a:p>
            <a:pPr marL="742950" lvl="1" indent="-285750" algn="l">
              <a:lnSpc>
                <a:spcPct val="150000"/>
              </a:lnSpc>
              <a:buFont typeface="Arial" panose="020B0604020202020204" pitchFamily="34" charset="0"/>
              <a:buChar char="•"/>
            </a:pPr>
            <a:r>
              <a:rPr lang="en-US" sz="1600" dirty="0">
                <a:latin typeface="+mn-lt"/>
              </a:rPr>
              <a:t>ROC AUC Score: 0.50 (aim for 0.70)</a:t>
            </a:r>
          </a:p>
          <a:p>
            <a:pPr marL="152400" indent="0" algn="l">
              <a:lnSpc>
                <a:spcPct val="150000"/>
              </a:lnSpc>
            </a:pPr>
            <a:endParaRPr lang="en-US" sz="1600" dirty="0">
              <a:latin typeface="+mn-lt"/>
            </a:endParaRPr>
          </a:p>
          <a:p>
            <a:pPr marL="438150" indent="-285750" algn="l">
              <a:lnSpc>
                <a:spcPct val="150000"/>
              </a:lnSpc>
              <a:buFont typeface="Arial" panose="020B0604020202020204" pitchFamily="34" charset="0"/>
              <a:buChar char="•"/>
            </a:pPr>
            <a:endParaRPr lang="en-US" sz="1600" dirty="0">
              <a:latin typeface="+mn-lt"/>
            </a:endParaRPr>
          </a:p>
          <a:p>
            <a:pPr marL="152400" indent="0" algn="l">
              <a:lnSpc>
                <a:spcPct val="150000"/>
              </a:lnSpc>
            </a:pPr>
            <a:endParaRPr lang="en-US" sz="1600" dirty="0">
              <a:latin typeface="+mn-lt"/>
            </a:endParaRPr>
          </a:p>
        </p:txBody>
      </p:sp>
    </p:spTree>
    <p:extLst>
      <p:ext uri="{BB962C8B-B14F-4D97-AF65-F5344CB8AC3E}">
        <p14:creationId xmlns:p14="http://schemas.microsoft.com/office/powerpoint/2010/main" val="946212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1281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2197163" y="21341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4146918" y="9841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4146918" y="18805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4147301" y="27458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4146918" y="35961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781071" y="22957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695698" y="12727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695698" y="21690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695698" y="25842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695698" y="25842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5311140" y="12727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5311140" y="21690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5311523" y="25842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5311140" y="25842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4220187" y="6396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677212" y="16435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2541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559A58-0C41-4A20-BB85-A22701B40A6F}"/>
              </a:ext>
            </a:extLst>
          </p:cNvPr>
          <p:cNvPicPr>
            <a:picLocks noChangeAspect="1"/>
          </p:cNvPicPr>
          <p:nvPr/>
        </p:nvPicPr>
        <p:blipFill>
          <a:blip r:embed="rId3"/>
          <a:stretch>
            <a:fillRect/>
          </a:stretch>
        </p:blipFill>
        <p:spPr>
          <a:xfrm>
            <a:off x="46300" y="1836026"/>
            <a:ext cx="9051403" cy="14714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556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B9C2713-3860-4FCD-A157-77B84F1194D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014042" y="277662"/>
            <a:ext cx="5115915" cy="45881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4136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2090300"/>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940302"/>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836656"/>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70200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552263"/>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2251882"/>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1407847"/>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2050144"/>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702005"/>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3366906"/>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1228843"/>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2125197"/>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540423"/>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540423"/>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1228843"/>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2125197"/>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540423"/>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540423"/>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615596"/>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2257893"/>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540423"/>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540423"/>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8" name="TextBox 117">
            <a:extLst>
              <a:ext uri="{FF2B5EF4-FFF2-40B4-BE49-F238E27FC236}">
                <a16:creationId xmlns:a16="http://schemas.microsoft.com/office/drawing/2014/main" id="{5241A7BF-784F-4F07-8CEE-E675F2405979}"/>
              </a:ext>
            </a:extLst>
          </p:cNvPr>
          <p:cNvSpPr txBox="1"/>
          <p:nvPr/>
        </p:nvSpPr>
        <p:spPr>
          <a:xfrm>
            <a:off x="3557247" y="595816"/>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599688"/>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780245"/>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388929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FDD24F5-3DF9-4CC5-993B-17C7590D4DBC}"/>
              </a:ext>
            </a:extLst>
          </p:cNvPr>
          <p:cNvPicPr>
            <a:picLocks noChangeAspect="1"/>
          </p:cNvPicPr>
          <p:nvPr/>
        </p:nvPicPr>
        <p:blipFill>
          <a:blip r:embed="rId3"/>
          <a:stretch>
            <a:fillRect/>
          </a:stretch>
        </p:blipFill>
        <p:spPr>
          <a:xfrm>
            <a:off x="127322" y="950126"/>
            <a:ext cx="8900931" cy="324324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12982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073C518-4FC5-47BC-8BCE-7306A6D79D6D}"/>
              </a:ext>
            </a:extLst>
          </p:cNvPr>
          <p:cNvSpPr txBox="1"/>
          <p:nvPr/>
        </p:nvSpPr>
        <p:spPr>
          <a:xfrm>
            <a:off x="1534223" y="1638875"/>
            <a:ext cx="1498535" cy="900246"/>
          </a:xfrm>
          <a:prstGeom prst="rect">
            <a:avLst/>
          </a:prstGeom>
          <a:solidFill>
            <a:schemeClr val="tx1">
              <a:lumMod val="90000"/>
              <a:lumOff val="10000"/>
            </a:schemeClr>
          </a:solidFill>
          <a:ln>
            <a:solidFill>
              <a:schemeClr val="tx2"/>
            </a:solidFill>
          </a:ln>
        </p:spPr>
        <p:txBody>
          <a:bodyPr wrap="square" rtlCol="0">
            <a:spAutoFit/>
          </a:bodyPr>
          <a:lstStyle/>
          <a:p>
            <a:pPr>
              <a:buClr>
                <a:schemeClr val="tx2"/>
              </a:buClr>
            </a:pPr>
            <a:r>
              <a:rPr lang="en-US" sz="1050" dirty="0">
                <a:solidFill>
                  <a:schemeClr val="tx2"/>
                </a:solidFill>
              </a:rPr>
              <a:t>- Logistic regression</a:t>
            </a:r>
          </a:p>
          <a:p>
            <a:pPr>
              <a:buClr>
                <a:schemeClr val="tx2"/>
              </a:buClr>
            </a:pPr>
            <a:r>
              <a:rPr lang="en-US" sz="1050" dirty="0">
                <a:solidFill>
                  <a:schemeClr val="tx2"/>
                </a:solidFill>
              </a:rPr>
              <a:t>- K-nearest neighbors</a:t>
            </a:r>
          </a:p>
          <a:p>
            <a:pPr>
              <a:buClr>
                <a:schemeClr val="tx2"/>
              </a:buClr>
            </a:pPr>
            <a:r>
              <a:rPr lang="en-US" sz="1050" dirty="0">
                <a:solidFill>
                  <a:schemeClr val="tx2"/>
                </a:solidFill>
              </a:rPr>
              <a:t>- Random forest</a:t>
            </a:r>
          </a:p>
          <a:p>
            <a:pPr>
              <a:buClr>
                <a:schemeClr val="tx2"/>
              </a:buClr>
            </a:pPr>
            <a:r>
              <a:rPr lang="en-US" sz="1050" dirty="0">
                <a:solidFill>
                  <a:schemeClr val="tx2"/>
                </a:solidFill>
              </a:rPr>
              <a:t>- </a:t>
            </a:r>
            <a:r>
              <a:rPr lang="en-US" sz="1050" dirty="0" err="1">
                <a:solidFill>
                  <a:schemeClr val="tx2"/>
                </a:solidFill>
              </a:rPr>
              <a:t>XGBoost</a:t>
            </a:r>
            <a:r>
              <a:rPr lang="en-US" sz="1050" dirty="0">
                <a:solidFill>
                  <a:schemeClr val="tx2"/>
                </a:solidFill>
              </a:rPr>
              <a:t> </a:t>
            </a:r>
          </a:p>
          <a:p>
            <a:pPr>
              <a:buClr>
                <a:schemeClr val="tx2"/>
              </a:buClr>
            </a:pPr>
            <a:r>
              <a:rPr lang="en-US" sz="1050" dirty="0">
                <a:solidFill>
                  <a:schemeClr val="tx2"/>
                </a:solidFill>
              </a:rPr>
              <a:t>- AdaBoost </a:t>
            </a:r>
            <a:endParaRPr lang="en-SG" sz="1050" dirty="0">
              <a:solidFill>
                <a:schemeClr val="tx2"/>
              </a:solidFill>
            </a:endParaRPr>
          </a:p>
        </p:txBody>
      </p:sp>
      <p:sp>
        <p:nvSpPr>
          <p:cNvPr id="41" name="TextBox 40">
            <a:extLst>
              <a:ext uri="{FF2B5EF4-FFF2-40B4-BE49-F238E27FC236}">
                <a16:creationId xmlns:a16="http://schemas.microsoft.com/office/drawing/2014/main" id="{C13B9AE0-589A-4DC2-9274-64E890F939A9}"/>
              </a:ext>
            </a:extLst>
          </p:cNvPr>
          <p:cNvSpPr txBox="1"/>
          <p:nvPr/>
        </p:nvSpPr>
        <p:spPr>
          <a:xfrm>
            <a:off x="3483978" y="488877"/>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Hyperparameter tuning without oversampling</a:t>
            </a:r>
            <a:endParaRPr lang="en-SG" dirty="0"/>
          </a:p>
        </p:txBody>
      </p:sp>
      <p:sp>
        <p:nvSpPr>
          <p:cNvPr id="42" name="TextBox 41">
            <a:extLst>
              <a:ext uri="{FF2B5EF4-FFF2-40B4-BE49-F238E27FC236}">
                <a16:creationId xmlns:a16="http://schemas.microsoft.com/office/drawing/2014/main" id="{AF7FC21D-455C-4F1F-9D26-71F3344A08E1}"/>
              </a:ext>
            </a:extLst>
          </p:cNvPr>
          <p:cNvSpPr txBox="1"/>
          <p:nvPr/>
        </p:nvSpPr>
        <p:spPr>
          <a:xfrm>
            <a:off x="3483978" y="1385231"/>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SMOTE</a:t>
            </a:r>
            <a:endParaRPr lang="en-SG" dirty="0"/>
          </a:p>
        </p:txBody>
      </p:sp>
      <p:sp>
        <p:nvSpPr>
          <p:cNvPr id="43" name="TextBox 42">
            <a:extLst>
              <a:ext uri="{FF2B5EF4-FFF2-40B4-BE49-F238E27FC236}">
                <a16:creationId xmlns:a16="http://schemas.microsoft.com/office/drawing/2014/main" id="{397A958B-F4E1-4EC3-B6A7-ED956A4FD212}"/>
              </a:ext>
            </a:extLst>
          </p:cNvPr>
          <p:cNvSpPr txBox="1"/>
          <p:nvPr/>
        </p:nvSpPr>
        <p:spPr>
          <a:xfrm>
            <a:off x="3484361" y="2250580"/>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Hyperparameter tuning without ADASYN</a:t>
            </a:r>
            <a:endParaRPr lang="en-SG" dirty="0"/>
          </a:p>
        </p:txBody>
      </p:sp>
      <p:sp>
        <p:nvSpPr>
          <p:cNvPr id="44" name="TextBox 43">
            <a:extLst>
              <a:ext uri="{FF2B5EF4-FFF2-40B4-BE49-F238E27FC236}">
                <a16:creationId xmlns:a16="http://schemas.microsoft.com/office/drawing/2014/main" id="{AF92AA9B-EC86-4152-AFCD-C06F834E51FC}"/>
              </a:ext>
            </a:extLst>
          </p:cNvPr>
          <p:cNvSpPr txBox="1"/>
          <p:nvPr/>
        </p:nvSpPr>
        <p:spPr>
          <a:xfrm>
            <a:off x="3483978" y="3100838"/>
            <a:ext cx="1164222" cy="577081"/>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Hyperparameter tuning without bootstrap</a:t>
            </a:r>
            <a:endParaRPr lang="en-SG" sz="1050" dirty="0">
              <a:solidFill>
                <a:schemeClr val="tx2"/>
              </a:solidFill>
            </a:endParaRPr>
          </a:p>
        </p:txBody>
      </p:sp>
      <p:sp>
        <p:nvSpPr>
          <p:cNvPr id="46" name="TextBox 45">
            <a:extLst>
              <a:ext uri="{FF2B5EF4-FFF2-40B4-BE49-F238E27FC236}">
                <a16:creationId xmlns:a16="http://schemas.microsoft.com/office/drawing/2014/main" id="{C7BF6DFB-5C48-4CB5-89CE-5698B3C19791}"/>
              </a:ext>
            </a:extLst>
          </p:cNvPr>
          <p:cNvSpPr txBox="1"/>
          <p:nvPr/>
        </p:nvSpPr>
        <p:spPr>
          <a:xfrm>
            <a:off x="5118131" y="1800457"/>
            <a:ext cx="833089"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Pick best models for ensemble</a:t>
            </a:r>
            <a:endParaRPr lang="en-SG" dirty="0"/>
          </a:p>
        </p:txBody>
      </p:sp>
      <p:sp>
        <p:nvSpPr>
          <p:cNvPr id="47" name="TextBox 46">
            <a:extLst>
              <a:ext uri="{FF2B5EF4-FFF2-40B4-BE49-F238E27FC236}">
                <a16:creationId xmlns:a16="http://schemas.microsoft.com/office/drawing/2014/main" id="{490A5BCC-AE19-497A-849E-B8603C8116F8}"/>
              </a:ext>
            </a:extLst>
          </p:cNvPr>
          <p:cNvSpPr txBox="1"/>
          <p:nvPr/>
        </p:nvSpPr>
        <p:spPr>
          <a:xfrm>
            <a:off x="6227178" y="956422"/>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PPr>
            <a:lvl1pPr>
              <a:buClr>
                <a:schemeClr val="tx2"/>
              </a:buClr>
              <a:defRPr sz="1050">
                <a:solidFill>
                  <a:schemeClr val="tx2"/>
                </a:solidFill>
              </a:defRPr>
            </a:lvl1pPr>
          </a:lstStyle>
          <a:p>
            <a:pPr algn="ctr"/>
            <a:r>
              <a:rPr lang="en-US" dirty="0"/>
              <a:t>Max voting ensemble</a:t>
            </a:r>
          </a:p>
        </p:txBody>
      </p:sp>
      <p:sp>
        <p:nvSpPr>
          <p:cNvPr id="48" name="TextBox 47">
            <a:extLst>
              <a:ext uri="{FF2B5EF4-FFF2-40B4-BE49-F238E27FC236}">
                <a16:creationId xmlns:a16="http://schemas.microsoft.com/office/drawing/2014/main" id="{4071A46C-72BF-46F0-93EF-DE9C692F331F}"/>
              </a:ext>
            </a:extLst>
          </p:cNvPr>
          <p:cNvSpPr txBox="1"/>
          <p:nvPr/>
        </p:nvSpPr>
        <p:spPr>
          <a:xfrm>
            <a:off x="6227178" y="1598719"/>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Max voting with oversampling</a:t>
            </a:r>
            <a:endParaRPr lang="en-SG" dirty="0"/>
          </a:p>
        </p:txBody>
      </p:sp>
      <p:sp>
        <p:nvSpPr>
          <p:cNvPr id="49" name="TextBox 48">
            <a:extLst>
              <a:ext uri="{FF2B5EF4-FFF2-40B4-BE49-F238E27FC236}">
                <a16:creationId xmlns:a16="http://schemas.microsoft.com/office/drawing/2014/main" id="{D95E99CC-155C-41B7-BCC6-4A20BFA9A1AD}"/>
              </a:ext>
            </a:extLst>
          </p:cNvPr>
          <p:cNvSpPr txBox="1"/>
          <p:nvPr/>
        </p:nvSpPr>
        <p:spPr>
          <a:xfrm>
            <a:off x="6256597" y="2250580"/>
            <a:ext cx="1164222" cy="415498"/>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Blending ensemble</a:t>
            </a:r>
            <a:endParaRPr lang="en-SG" dirty="0"/>
          </a:p>
        </p:txBody>
      </p:sp>
      <p:sp>
        <p:nvSpPr>
          <p:cNvPr id="50" name="TextBox 49">
            <a:extLst>
              <a:ext uri="{FF2B5EF4-FFF2-40B4-BE49-F238E27FC236}">
                <a16:creationId xmlns:a16="http://schemas.microsoft.com/office/drawing/2014/main" id="{B9443AB7-F9C0-4099-807E-83623BFCEDAC}"/>
              </a:ext>
            </a:extLst>
          </p:cNvPr>
          <p:cNvSpPr txBox="1"/>
          <p:nvPr/>
        </p:nvSpPr>
        <p:spPr>
          <a:xfrm>
            <a:off x="6281970" y="2915481"/>
            <a:ext cx="1164222" cy="415498"/>
          </a:xfrm>
          <a:prstGeom prst="rect">
            <a:avLst/>
          </a:prstGeom>
          <a:solidFill>
            <a:schemeClr val="tx1">
              <a:lumMod val="90000"/>
              <a:lumOff val="10000"/>
            </a:schemeClr>
          </a:solidFill>
          <a:ln>
            <a:solidFill>
              <a:schemeClr val="tx2"/>
            </a:solidFill>
          </a:ln>
        </p:spPr>
        <p:txBody>
          <a:bodyPr wrap="square" rtlCol="0">
            <a:spAutoFit/>
          </a:bodyPr>
          <a:lstStyle/>
          <a:p>
            <a:pPr algn="ctr">
              <a:buClr>
                <a:schemeClr val="tx2"/>
              </a:buClr>
            </a:pPr>
            <a:r>
              <a:rPr lang="en-US" sz="1050" dirty="0">
                <a:solidFill>
                  <a:schemeClr val="tx2"/>
                </a:solidFill>
              </a:rPr>
              <a:t>Blending with oversampling</a:t>
            </a:r>
            <a:endParaRPr lang="en-SG" sz="1050" dirty="0">
              <a:solidFill>
                <a:schemeClr val="tx2"/>
              </a:solidFill>
            </a:endParaRPr>
          </a:p>
        </p:txBody>
      </p:sp>
      <p:sp>
        <p:nvSpPr>
          <p:cNvPr id="51" name="TextBox 50">
            <a:extLst>
              <a:ext uri="{FF2B5EF4-FFF2-40B4-BE49-F238E27FC236}">
                <a16:creationId xmlns:a16="http://schemas.microsoft.com/office/drawing/2014/main" id="{80326855-D7D9-4648-A9DA-84E90B7D1899}"/>
              </a:ext>
            </a:extLst>
          </p:cNvPr>
          <p:cNvSpPr txBox="1"/>
          <p:nvPr/>
        </p:nvSpPr>
        <p:spPr>
          <a:xfrm>
            <a:off x="4883165" y="4463885"/>
            <a:ext cx="1164222" cy="577081"/>
          </a:xfrm>
          <a:prstGeom prst="rect">
            <a:avLst/>
          </a:prstGeom>
          <a:solidFill>
            <a:schemeClr val="tx1">
              <a:lumMod val="90000"/>
              <a:lumOff val="10000"/>
            </a:schemeClr>
          </a:solid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dirty="0"/>
              <a:t>Evaluate all 29 models and pick the best model</a:t>
            </a:r>
            <a:endParaRPr lang="en-SG" dirty="0"/>
          </a:p>
        </p:txBody>
      </p:sp>
      <p:cxnSp>
        <p:nvCxnSpPr>
          <p:cNvPr id="53" name="Straight Arrow Connector 52">
            <a:extLst>
              <a:ext uri="{FF2B5EF4-FFF2-40B4-BE49-F238E27FC236}">
                <a16:creationId xmlns:a16="http://schemas.microsoft.com/office/drawing/2014/main" id="{5A24F11A-14B5-4246-8191-B53A439B6982}"/>
              </a:ext>
            </a:extLst>
          </p:cNvPr>
          <p:cNvCxnSpPr>
            <a:stCxn id="39" idx="3"/>
            <a:endCxn id="41" idx="1"/>
          </p:cNvCxnSpPr>
          <p:nvPr/>
        </p:nvCxnSpPr>
        <p:spPr>
          <a:xfrm flipV="1">
            <a:off x="3032758" y="777418"/>
            <a:ext cx="451220"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4" name="Straight Arrow Connector 53">
            <a:extLst>
              <a:ext uri="{FF2B5EF4-FFF2-40B4-BE49-F238E27FC236}">
                <a16:creationId xmlns:a16="http://schemas.microsoft.com/office/drawing/2014/main" id="{63DDCD14-3F33-4348-BAB4-ACFC53417EF2}"/>
              </a:ext>
            </a:extLst>
          </p:cNvPr>
          <p:cNvCxnSpPr>
            <a:cxnSpLocks/>
            <a:stCxn id="39" idx="3"/>
            <a:endCxn id="42" idx="1"/>
          </p:cNvCxnSpPr>
          <p:nvPr/>
        </p:nvCxnSpPr>
        <p:spPr>
          <a:xfrm flipV="1">
            <a:off x="3032758" y="1673772"/>
            <a:ext cx="451220"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E59D86A7-DF13-4F27-83D9-A9908943E055}"/>
              </a:ext>
            </a:extLst>
          </p:cNvPr>
          <p:cNvCxnSpPr>
            <a:cxnSpLocks/>
            <a:stCxn id="39" idx="3"/>
            <a:endCxn id="43" idx="1"/>
          </p:cNvCxnSpPr>
          <p:nvPr/>
        </p:nvCxnSpPr>
        <p:spPr>
          <a:xfrm>
            <a:off x="3032758" y="2088998"/>
            <a:ext cx="451603"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0" name="Straight Arrow Connector 59">
            <a:extLst>
              <a:ext uri="{FF2B5EF4-FFF2-40B4-BE49-F238E27FC236}">
                <a16:creationId xmlns:a16="http://schemas.microsoft.com/office/drawing/2014/main" id="{1CFF50C0-50A2-4257-BE97-92F3CCB63650}"/>
              </a:ext>
            </a:extLst>
          </p:cNvPr>
          <p:cNvCxnSpPr>
            <a:cxnSpLocks/>
            <a:stCxn id="39" idx="3"/>
            <a:endCxn id="44" idx="1"/>
          </p:cNvCxnSpPr>
          <p:nvPr/>
        </p:nvCxnSpPr>
        <p:spPr>
          <a:xfrm>
            <a:off x="3032758" y="2088998"/>
            <a:ext cx="451220"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9F8E7AA7-03F0-4131-9A91-CAFEAD43B617}"/>
              </a:ext>
            </a:extLst>
          </p:cNvPr>
          <p:cNvCxnSpPr>
            <a:cxnSpLocks/>
            <a:stCxn id="41" idx="3"/>
            <a:endCxn id="46" idx="1"/>
          </p:cNvCxnSpPr>
          <p:nvPr/>
        </p:nvCxnSpPr>
        <p:spPr>
          <a:xfrm>
            <a:off x="4648200" y="777418"/>
            <a:ext cx="469931" cy="13115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7F58C01D-B7BF-4544-BB7F-0794D421A5CE}"/>
              </a:ext>
            </a:extLst>
          </p:cNvPr>
          <p:cNvCxnSpPr>
            <a:cxnSpLocks/>
            <a:stCxn id="42" idx="3"/>
            <a:endCxn id="46" idx="1"/>
          </p:cNvCxnSpPr>
          <p:nvPr/>
        </p:nvCxnSpPr>
        <p:spPr>
          <a:xfrm>
            <a:off x="4648200" y="1673772"/>
            <a:ext cx="469931" cy="4152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9" name="Straight Arrow Connector 68">
            <a:extLst>
              <a:ext uri="{FF2B5EF4-FFF2-40B4-BE49-F238E27FC236}">
                <a16:creationId xmlns:a16="http://schemas.microsoft.com/office/drawing/2014/main" id="{0796731E-7C5C-4DDE-9112-82292E6A1B71}"/>
              </a:ext>
            </a:extLst>
          </p:cNvPr>
          <p:cNvCxnSpPr>
            <a:cxnSpLocks/>
            <a:stCxn id="43" idx="3"/>
            <a:endCxn id="46" idx="1"/>
          </p:cNvCxnSpPr>
          <p:nvPr/>
        </p:nvCxnSpPr>
        <p:spPr>
          <a:xfrm flipV="1">
            <a:off x="4648583" y="2088998"/>
            <a:ext cx="469548" cy="4501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5" name="Straight Arrow Connector 74">
            <a:extLst>
              <a:ext uri="{FF2B5EF4-FFF2-40B4-BE49-F238E27FC236}">
                <a16:creationId xmlns:a16="http://schemas.microsoft.com/office/drawing/2014/main" id="{013D53D4-2252-40DA-BA47-66428386216C}"/>
              </a:ext>
            </a:extLst>
          </p:cNvPr>
          <p:cNvCxnSpPr>
            <a:cxnSpLocks/>
            <a:stCxn id="44" idx="3"/>
            <a:endCxn id="46" idx="1"/>
          </p:cNvCxnSpPr>
          <p:nvPr/>
        </p:nvCxnSpPr>
        <p:spPr>
          <a:xfrm flipV="1">
            <a:off x="4648200" y="2088998"/>
            <a:ext cx="469931" cy="13003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8" name="Straight Arrow Connector 77">
            <a:extLst>
              <a:ext uri="{FF2B5EF4-FFF2-40B4-BE49-F238E27FC236}">
                <a16:creationId xmlns:a16="http://schemas.microsoft.com/office/drawing/2014/main" id="{CBDDD3A2-2245-4952-8B75-7563FEB909FC}"/>
              </a:ext>
            </a:extLst>
          </p:cNvPr>
          <p:cNvCxnSpPr>
            <a:cxnSpLocks/>
            <a:stCxn id="46" idx="3"/>
            <a:endCxn id="47" idx="1"/>
          </p:cNvCxnSpPr>
          <p:nvPr/>
        </p:nvCxnSpPr>
        <p:spPr>
          <a:xfrm flipV="1">
            <a:off x="5951220" y="1164171"/>
            <a:ext cx="275958" cy="9248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Straight Arrow Connector 78">
            <a:extLst>
              <a:ext uri="{FF2B5EF4-FFF2-40B4-BE49-F238E27FC236}">
                <a16:creationId xmlns:a16="http://schemas.microsoft.com/office/drawing/2014/main" id="{C5238AC7-C86B-4BE8-B93B-B2CF523831B3}"/>
              </a:ext>
            </a:extLst>
          </p:cNvPr>
          <p:cNvCxnSpPr>
            <a:cxnSpLocks/>
            <a:stCxn id="46" idx="3"/>
            <a:endCxn id="48" idx="1"/>
          </p:cNvCxnSpPr>
          <p:nvPr/>
        </p:nvCxnSpPr>
        <p:spPr>
          <a:xfrm flipV="1">
            <a:off x="5951220" y="1806468"/>
            <a:ext cx="275958" cy="2825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0" name="Straight Arrow Connector 79">
            <a:extLst>
              <a:ext uri="{FF2B5EF4-FFF2-40B4-BE49-F238E27FC236}">
                <a16:creationId xmlns:a16="http://schemas.microsoft.com/office/drawing/2014/main" id="{C39F4931-6E19-4BAB-B456-E9B19A13AE6F}"/>
              </a:ext>
            </a:extLst>
          </p:cNvPr>
          <p:cNvCxnSpPr>
            <a:cxnSpLocks/>
            <a:stCxn id="46" idx="3"/>
            <a:endCxn id="49" idx="1"/>
          </p:cNvCxnSpPr>
          <p:nvPr/>
        </p:nvCxnSpPr>
        <p:spPr>
          <a:xfrm>
            <a:off x="5951220" y="2088998"/>
            <a:ext cx="305377" cy="36933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1" name="Straight Arrow Connector 80">
            <a:extLst>
              <a:ext uri="{FF2B5EF4-FFF2-40B4-BE49-F238E27FC236}">
                <a16:creationId xmlns:a16="http://schemas.microsoft.com/office/drawing/2014/main" id="{803C0B3A-E9D6-446D-88E6-44313BC268D8}"/>
              </a:ext>
            </a:extLst>
          </p:cNvPr>
          <p:cNvCxnSpPr>
            <a:cxnSpLocks/>
            <a:stCxn id="46" idx="3"/>
            <a:endCxn id="50" idx="1"/>
          </p:cNvCxnSpPr>
          <p:nvPr/>
        </p:nvCxnSpPr>
        <p:spPr>
          <a:xfrm>
            <a:off x="5951220" y="2088998"/>
            <a:ext cx="330750" cy="103423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7" name="Right Brace 116">
            <a:extLst>
              <a:ext uri="{FF2B5EF4-FFF2-40B4-BE49-F238E27FC236}">
                <a16:creationId xmlns:a16="http://schemas.microsoft.com/office/drawing/2014/main" id="{0BE7F0A6-21F8-4142-8E19-6C69A432DC78}"/>
              </a:ext>
            </a:extLst>
          </p:cNvPr>
          <p:cNvSpPr/>
          <p:nvPr/>
        </p:nvSpPr>
        <p:spPr>
          <a:xfrm rot="5400000">
            <a:off x="5316712" y="1937969"/>
            <a:ext cx="296745" cy="3962214"/>
          </a:xfrm>
          <a:prstGeom prst="rightBrace">
            <a:avLst>
              <a:gd name="adj1" fmla="val 90429"/>
              <a:gd name="adj2" fmla="val 50103"/>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SG"/>
          </a:p>
        </p:txBody>
      </p:sp>
      <p:sp>
        <p:nvSpPr>
          <p:cNvPr id="118" name="TextBox 117">
            <a:extLst>
              <a:ext uri="{FF2B5EF4-FFF2-40B4-BE49-F238E27FC236}">
                <a16:creationId xmlns:a16="http://schemas.microsoft.com/office/drawing/2014/main" id="{5241A7BF-784F-4F07-8CEE-E675F2405979}"/>
              </a:ext>
            </a:extLst>
          </p:cNvPr>
          <p:cNvSpPr txBox="1"/>
          <p:nvPr/>
        </p:nvSpPr>
        <p:spPr>
          <a:xfrm>
            <a:off x="3557247" y="144391"/>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1</a:t>
            </a:r>
            <a:endParaRPr lang="en-SG" b="1" dirty="0">
              <a:solidFill>
                <a:schemeClr val="accent2">
                  <a:lumMod val="60000"/>
                  <a:lumOff val="40000"/>
                </a:schemeClr>
              </a:solidFill>
            </a:endParaRPr>
          </a:p>
        </p:txBody>
      </p:sp>
      <p:sp>
        <p:nvSpPr>
          <p:cNvPr id="119" name="TextBox 118">
            <a:extLst>
              <a:ext uri="{FF2B5EF4-FFF2-40B4-BE49-F238E27FC236}">
                <a16:creationId xmlns:a16="http://schemas.microsoft.com/office/drawing/2014/main" id="{4C0A368D-0C45-4D58-B137-6EDF7BB41288}"/>
              </a:ext>
            </a:extLst>
          </p:cNvPr>
          <p:cNvSpPr txBox="1"/>
          <p:nvPr/>
        </p:nvSpPr>
        <p:spPr>
          <a:xfrm>
            <a:off x="5014272" y="1148263"/>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2</a:t>
            </a:r>
            <a:endParaRPr lang="en-SG" b="1" dirty="0">
              <a:solidFill>
                <a:schemeClr val="accent2">
                  <a:lumMod val="60000"/>
                  <a:lumOff val="40000"/>
                </a:schemeClr>
              </a:solidFill>
            </a:endParaRPr>
          </a:p>
        </p:txBody>
      </p:sp>
      <p:sp>
        <p:nvSpPr>
          <p:cNvPr id="120" name="TextBox 119">
            <a:extLst>
              <a:ext uri="{FF2B5EF4-FFF2-40B4-BE49-F238E27FC236}">
                <a16:creationId xmlns:a16="http://schemas.microsoft.com/office/drawing/2014/main" id="{D61B062B-F78C-48FE-A613-44F0FDC0C2EB}"/>
              </a:ext>
            </a:extLst>
          </p:cNvPr>
          <p:cNvSpPr txBox="1"/>
          <p:nvPr/>
        </p:nvSpPr>
        <p:spPr>
          <a:xfrm>
            <a:off x="6281970" y="328820"/>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3</a:t>
            </a:r>
            <a:endParaRPr lang="en-SG" b="1" dirty="0">
              <a:solidFill>
                <a:schemeClr val="accent2">
                  <a:lumMod val="60000"/>
                  <a:lumOff val="40000"/>
                </a:schemeClr>
              </a:solidFill>
            </a:endParaRPr>
          </a:p>
        </p:txBody>
      </p:sp>
      <p:sp>
        <p:nvSpPr>
          <p:cNvPr id="121" name="TextBox 120">
            <a:extLst>
              <a:ext uri="{FF2B5EF4-FFF2-40B4-BE49-F238E27FC236}">
                <a16:creationId xmlns:a16="http://schemas.microsoft.com/office/drawing/2014/main" id="{F06C3899-BCF9-4246-A1B9-39D7ED10F431}"/>
              </a:ext>
            </a:extLst>
          </p:cNvPr>
          <p:cNvSpPr txBox="1"/>
          <p:nvPr/>
        </p:nvSpPr>
        <p:spPr>
          <a:xfrm>
            <a:off x="4956242" y="4138709"/>
            <a:ext cx="1017683" cy="253916"/>
          </a:xfrm>
          <a:prstGeom prst="rect">
            <a:avLst/>
          </a:prstGeom>
          <a:noFill/>
          <a:ln>
            <a:solidFill>
              <a:schemeClr val="tx2"/>
            </a:solidFill>
          </a:ln>
        </p:spPr>
        <p:txBody>
          <a:bodyPr wrap="square" rtlCol="0">
            <a:spAutoFit/>
          </a:bodyPr>
          <a:lstStyle>
            <a:defPPr marR="0" lvl="0" algn="l" rtl="0">
              <a:lnSpc>
                <a:spcPct val="100000"/>
              </a:lnSpc>
              <a:spcBef>
                <a:spcPts val="0"/>
              </a:spcBef>
              <a:spcAft>
                <a:spcPts val="0"/>
              </a:spcAft>
              <a:defRPr/>
            </a:defPPr>
            <a:lvl1pPr>
              <a:buClr>
                <a:schemeClr val="tx2"/>
              </a:buClr>
              <a:defRPr sz="1050">
                <a:solidFill>
                  <a:schemeClr val="tx2"/>
                </a:solidFill>
              </a:defRPr>
            </a:lvl1pPr>
          </a:lstStyle>
          <a:p>
            <a:pPr algn="ctr"/>
            <a:r>
              <a:rPr lang="en-US" b="1" dirty="0">
                <a:solidFill>
                  <a:schemeClr val="accent2">
                    <a:lumMod val="60000"/>
                    <a:lumOff val="40000"/>
                  </a:schemeClr>
                </a:solidFill>
              </a:rPr>
              <a:t>Step 4</a:t>
            </a:r>
            <a:endParaRPr lang="en-SG" b="1" dirty="0">
              <a:solidFill>
                <a:schemeClr val="accent2">
                  <a:lumMod val="60000"/>
                  <a:lumOff val="40000"/>
                </a:schemeClr>
              </a:solidFill>
            </a:endParaRPr>
          </a:p>
        </p:txBody>
      </p:sp>
    </p:spTree>
    <p:extLst>
      <p:ext uri="{BB962C8B-B14F-4D97-AF65-F5344CB8AC3E}">
        <p14:creationId xmlns:p14="http://schemas.microsoft.com/office/powerpoint/2010/main" val="1808560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F9BCB-A459-4F70-AE99-68BB00996271}"/>
              </a:ext>
            </a:extLst>
          </p:cNvPr>
          <p:cNvPicPr>
            <a:picLocks noChangeAspect="1"/>
          </p:cNvPicPr>
          <p:nvPr/>
        </p:nvPicPr>
        <p:blipFill>
          <a:blip r:embed="rId2">
            <a:alphaModFix amt="70000"/>
          </a:blip>
          <a:stretch>
            <a:fillRect/>
          </a:stretch>
        </p:blipFill>
        <p:spPr>
          <a:xfrm>
            <a:off x="65314" y="854203"/>
            <a:ext cx="9004042" cy="15563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descr="A screenshot of a cell phone&#10;&#10;Description automatically generated">
            <a:extLst>
              <a:ext uri="{FF2B5EF4-FFF2-40B4-BE49-F238E27FC236}">
                <a16:creationId xmlns:a16="http://schemas.microsoft.com/office/drawing/2014/main" id="{F76294BF-FF0C-4297-8F78-91C2A9433E52}"/>
              </a:ext>
            </a:extLst>
          </p:cNvPr>
          <p:cNvPicPr>
            <a:picLocks noChangeAspect="1"/>
          </p:cNvPicPr>
          <p:nvPr/>
        </p:nvPicPr>
        <p:blipFill>
          <a:blip r:embed="rId3">
            <a:alphaModFix amt="70000"/>
          </a:blip>
          <a:stretch>
            <a:fillRect/>
          </a:stretch>
        </p:blipFill>
        <p:spPr>
          <a:xfrm>
            <a:off x="2432021" y="3009997"/>
            <a:ext cx="4279957" cy="1556348"/>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CCC0B75A-7C39-490A-B838-D2ED4D34D5E6}"/>
              </a:ext>
            </a:extLst>
          </p:cNvPr>
          <p:cNvPicPr>
            <a:picLocks noChangeAspect="1"/>
          </p:cNvPicPr>
          <p:nvPr/>
        </p:nvPicPr>
        <p:blipFill rotWithShape="1">
          <a:blip r:embed="rId2"/>
          <a:srcRect l="20030" t="11696" r="75523"/>
          <a:stretch/>
        </p:blipFill>
        <p:spPr>
          <a:xfrm>
            <a:off x="1866899" y="1036231"/>
            <a:ext cx="400515" cy="137432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1525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3">
            <a:alphaModFix/>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Final Model:</a:t>
            </a:r>
            <a:br>
              <a:rPr lang="en-US" sz="4800" dirty="0"/>
            </a:br>
            <a:r>
              <a:rPr lang="en-US" sz="4800" dirty="0"/>
              <a:t>Weighted </a:t>
            </a:r>
            <a:r>
              <a:rPr lang="en-US" sz="4800" dirty="0" err="1"/>
              <a:t>XGBoost</a:t>
            </a:r>
            <a:endParaRPr sz="4800" dirty="0"/>
          </a:p>
        </p:txBody>
      </p:sp>
    </p:spTree>
    <p:extLst>
      <p:ext uri="{BB962C8B-B14F-4D97-AF65-F5344CB8AC3E}">
        <p14:creationId xmlns:p14="http://schemas.microsoft.com/office/powerpoint/2010/main" val="110770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954269" y="1434599"/>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Auto Insurance Fraud</a:t>
            </a:r>
            <a:endParaRPr dirty="0"/>
          </a:p>
        </p:txBody>
      </p:sp>
      <p:sp>
        <p:nvSpPr>
          <p:cNvPr id="136" name="Google Shape;136;p27"/>
          <p:cNvSpPr txBox="1">
            <a:spLocks noGrp="1"/>
          </p:cNvSpPr>
          <p:nvPr>
            <p:ph type="subTitle" idx="1"/>
          </p:nvPr>
        </p:nvSpPr>
        <p:spPr>
          <a:xfrm>
            <a:off x="3657600" y="871520"/>
            <a:ext cx="4348264" cy="3400459"/>
          </a:xfrm>
          <a:prstGeom prst="rect">
            <a:avLst/>
          </a:prstGeom>
        </p:spPr>
        <p:txBody>
          <a:bodyPr spcFirstLastPara="1" wrap="square" lIns="91425" tIns="91425" rIns="91425" bIns="91425" anchor="ctr" anchorCtr="0">
            <a:noAutofit/>
          </a:bodyPr>
          <a:lstStyle/>
          <a:p>
            <a:pPr lvl="1" algn="l">
              <a:buFont typeface="Arial" panose="020B0604020202020204" pitchFamily="34" charset="0"/>
              <a:buChar char="•"/>
            </a:pPr>
            <a:r>
              <a:rPr lang="en-US" sz="1600" dirty="0">
                <a:latin typeface="+mj-lt"/>
              </a:rPr>
              <a:t>Inflating insurance claims</a:t>
            </a:r>
          </a:p>
          <a:p>
            <a:pPr lvl="1" algn="l">
              <a:buFont typeface="Arial" panose="020B0604020202020204" pitchFamily="34" charset="0"/>
              <a:buChar char="•"/>
            </a:pPr>
            <a:r>
              <a:rPr lang="en-US" sz="1600" dirty="0">
                <a:latin typeface="+mj-lt"/>
              </a:rPr>
              <a:t>Staging accidents</a:t>
            </a:r>
          </a:p>
          <a:p>
            <a:pPr lvl="1" algn="l">
              <a:buFont typeface="Arial" panose="020B0604020202020204" pitchFamily="34" charset="0"/>
              <a:buChar char="•"/>
            </a:pPr>
            <a:r>
              <a:rPr lang="en-US" sz="1600" dirty="0">
                <a:latin typeface="+mj-lt"/>
              </a:rPr>
              <a:t>Submitting claim forms for injuries or damage that never occurred</a:t>
            </a:r>
          </a:p>
          <a:p>
            <a:pPr lvl="1" algn="l">
              <a:buFont typeface="Arial" panose="020B0604020202020204" pitchFamily="34" charset="0"/>
              <a:buChar char="•"/>
            </a:pPr>
            <a:r>
              <a:rPr lang="en-US" sz="1600" dirty="0">
                <a:latin typeface="+mj-lt"/>
              </a:rPr>
              <a:t>False reports of stolen vehicles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8582D22-7958-4FBB-9BD1-93A3FC7FFA9C}"/>
              </a:ext>
            </a:extLst>
          </p:cNvPr>
          <p:cNvPicPr>
            <a:picLocks noChangeAspect="1"/>
          </p:cNvPicPr>
          <p:nvPr/>
        </p:nvPicPr>
        <p:blipFill>
          <a:blip r:embed="rId3"/>
          <a:stretch>
            <a:fillRect/>
          </a:stretch>
        </p:blipFill>
        <p:spPr>
          <a:xfrm>
            <a:off x="1131949" y="618334"/>
            <a:ext cx="4690260" cy="3906832"/>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6" name="Google Shape;136;p27">
            <a:extLst>
              <a:ext uri="{FF2B5EF4-FFF2-40B4-BE49-F238E27FC236}">
                <a16:creationId xmlns:a16="http://schemas.microsoft.com/office/drawing/2014/main" id="{E3E7CCC4-9C9E-444E-B71E-B704F65E855C}"/>
              </a:ext>
            </a:extLst>
          </p:cNvPr>
          <p:cNvSpPr txBox="1">
            <a:spLocks/>
          </p:cNvSpPr>
          <p:nvPr/>
        </p:nvSpPr>
        <p:spPr>
          <a:xfrm>
            <a:off x="4969569" y="1340338"/>
            <a:ext cx="3869632" cy="34004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lnSpc>
                <a:spcPct val="150000"/>
              </a:lnSpc>
              <a:buClr>
                <a:schemeClr val="tx2"/>
              </a:buClr>
              <a:buSzPct val="175000"/>
              <a:buFont typeface="Arial" panose="020B0604020202020204" pitchFamily="34" charset="0"/>
              <a:buChar char="•"/>
            </a:pPr>
            <a:endParaRPr lang="en-US" sz="1600" dirty="0">
              <a:solidFill>
                <a:schemeClr val="tx2"/>
              </a:solidFill>
              <a:latin typeface="+mj-lt"/>
            </a:endParaRPr>
          </a:p>
        </p:txBody>
      </p:sp>
      <p:sp>
        <p:nvSpPr>
          <p:cNvPr id="7" name="TextBox 6">
            <a:extLst>
              <a:ext uri="{FF2B5EF4-FFF2-40B4-BE49-F238E27FC236}">
                <a16:creationId xmlns:a16="http://schemas.microsoft.com/office/drawing/2014/main" id="{952E4DC6-EB87-4BC4-AE8D-948B8DEAEFCA}"/>
              </a:ext>
            </a:extLst>
          </p:cNvPr>
          <p:cNvSpPr txBox="1"/>
          <p:nvPr/>
        </p:nvSpPr>
        <p:spPr>
          <a:xfrm>
            <a:off x="6301361" y="1286291"/>
            <a:ext cx="1836799" cy="2551148"/>
          </a:xfrm>
          <a:prstGeom prst="rect">
            <a:avLst/>
          </a:prstGeom>
          <a:noFill/>
        </p:spPr>
        <p:txBody>
          <a:bodyPr wrap="square" rtlCol="0">
            <a:spAutoFit/>
          </a:bodyPr>
          <a:lstStyle/>
          <a:p>
            <a:pPr algn="l">
              <a:lnSpc>
                <a:spcPct val="150000"/>
              </a:lnSpc>
              <a:buClr>
                <a:schemeClr val="tx2"/>
              </a:buClr>
            </a:pPr>
            <a:r>
              <a:rPr lang="en-US" sz="1200" b="1" dirty="0">
                <a:solidFill>
                  <a:schemeClr val="tx2"/>
                </a:solidFill>
              </a:rPr>
              <a:t>Train score: </a:t>
            </a:r>
            <a:r>
              <a:rPr lang="en-US" sz="1200" dirty="0">
                <a:solidFill>
                  <a:schemeClr val="tx2"/>
                </a:solidFill>
              </a:rPr>
              <a:t>0.967</a:t>
            </a:r>
          </a:p>
          <a:p>
            <a:pPr algn="l">
              <a:lnSpc>
                <a:spcPct val="150000"/>
              </a:lnSpc>
              <a:buClr>
                <a:schemeClr val="tx2"/>
              </a:buClr>
            </a:pPr>
            <a:r>
              <a:rPr lang="en-US" sz="1200" b="1" dirty="0">
                <a:solidFill>
                  <a:schemeClr val="tx2"/>
                </a:solidFill>
              </a:rPr>
              <a:t>Test score: </a:t>
            </a:r>
            <a:r>
              <a:rPr lang="en-US" sz="1200" dirty="0">
                <a:solidFill>
                  <a:schemeClr val="tx2"/>
                </a:solidFill>
              </a:rPr>
              <a:t>0.844</a:t>
            </a:r>
          </a:p>
          <a:p>
            <a:pPr algn="l">
              <a:lnSpc>
                <a:spcPct val="150000"/>
              </a:lnSpc>
              <a:buClr>
                <a:schemeClr val="tx2"/>
              </a:buClr>
            </a:pPr>
            <a:r>
              <a:rPr lang="en-US" sz="1200" b="1" dirty="0">
                <a:solidFill>
                  <a:schemeClr val="tx2"/>
                </a:solidFill>
              </a:rPr>
              <a:t>Train – Test  = </a:t>
            </a:r>
            <a:r>
              <a:rPr lang="en-US" sz="1200" dirty="0">
                <a:solidFill>
                  <a:schemeClr val="tx2"/>
                </a:solidFill>
              </a:rPr>
              <a:t>0.123</a:t>
            </a:r>
          </a:p>
          <a:p>
            <a:pPr algn="l">
              <a:lnSpc>
                <a:spcPct val="150000"/>
              </a:lnSpc>
              <a:buClr>
                <a:schemeClr val="tx2"/>
              </a:buClr>
            </a:pPr>
            <a:r>
              <a:rPr lang="en-US" sz="1200" b="1" dirty="0">
                <a:solidFill>
                  <a:schemeClr val="tx2"/>
                </a:solidFill>
              </a:rPr>
              <a:t>CV score: </a:t>
            </a:r>
            <a:r>
              <a:rPr lang="en-US" sz="1200" dirty="0">
                <a:solidFill>
                  <a:schemeClr val="tx2"/>
                </a:solidFill>
              </a:rPr>
              <a:t>0.840</a:t>
            </a:r>
          </a:p>
          <a:p>
            <a:pPr algn="l">
              <a:lnSpc>
                <a:spcPct val="150000"/>
              </a:lnSpc>
              <a:buClr>
                <a:schemeClr val="tx2"/>
              </a:buClr>
            </a:pPr>
            <a:endParaRPr lang="en-US" sz="1200" dirty="0">
              <a:solidFill>
                <a:schemeClr val="tx2"/>
              </a:solidFill>
            </a:endParaRPr>
          </a:p>
          <a:p>
            <a:pPr algn="l">
              <a:lnSpc>
                <a:spcPct val="150000"/>
              </a:lnSpc>
              <a:buClr>
                <a:schemeClr val="tx2"/>
              </a:buClr>
            </a:pPr>
            <a:r>
              <a:rPr lang="en-US" sz="1200" b="1" dirty="0">
                <a:solidFill>
                  <a:schemeClr val="tx2"/>
                </a:solidFill>
              </a:rPr>
              <a:t>Sensitivity: </a:t>
            </a:r>
            <a:r>
              <a:rPr lang="en-US" sz="1200" dirty="0">
                <a:solidFill>
                  <a:schemeClr val="tx2"/>
                </a:solidFill>
              </a:rPr>
              <a:t>0.81</a:t>
            </a:r>
          </a:p>
          <a:p>
            <a:pPr algn="l">
              <a:lnSpc>
                <a:spcPct val="150000"/>
              </a:lnSpc>
              <a:buClr>
                <a:schemeClr val="tx2"/>
              </a:buClr>
            </a:pPr>
            <a:r>
              <a:rPr lang="en-US" sz="1200" b="1" dirty="0">
                <a:solidFill>
                  <a:schemeClr val="tx2"/>
                </a:solidFill>
              </a:rPr>
              <a:t>Specificity: </a:t>
            </a:r>
            <a:r>
              <a:rPr lang="en-US" sz="1200" dirty="0">
                <a:solidFill>
                  <a:schemeClr val="tx2"/>
                </a:solidFill>
              </a:rPr>
              <a:t>0.86</a:t>
            </a:r>
          </a:p>
          <a:p>
            <a:pPr algn="l">
              <a:lnSpc>
                <a:spcPct val="150000"/>
              </a:lnSpc>
              <a:buClr>
                <a:schemeClr val="tx2"/>
              </a:buClr>
            </a:pPr>
            <a:r>
              <a:rPr lang="en-US" sz="1200" b="1" dirty="0">
                <a:solidFill>
                  <a:schemeClr val="tx2"/>
                </a:solidFill>
              </a:rPr>
              <a:t>Precision: </a:t>
            </a:r>
            <a:r>
              <a:rPr lang="en-US" sz="1200" dirty="0">
                <a:solidFill>
                  <a:schemeClr val="tx2"/>
                </a:solidFill>
              </a:rPr>
              <a:t>0.65</a:t>
            </a:r>
          </a:p>
          <a:p>
            <a:pPr algn="l">
              <a:lnSpc>
                <a:spcPct val="150000"/>
              </a:lnSpc>
              <a:buClr>
                <a:schemeClr val="tx2"/>
              </a:buClr>
            </a:pPr>
            <a:r>
              <a:rPr lang="en-US" sz="1200" b="1" dirty="0">
                <a:solidFill>
                  <a:schemeClr val="tx2"/>
                </a:solidFill>
              </a:rPr>
              <a:t>F1: </a:t>
            </a:r>
            <a:r>
              <a:rPr lang="en-US" sz="1200" dirty="0">
                <a:solidFill>
                  <a:schemeClr val="tx2"/>
                </a:solidFill>
              </a:rPr>
              <a:t>0.72</a:t>
            </a:r>
            <a:endParaRPr lang="en-SG" sz="1200" dirty="0">
              <a:solidFill>
                <a:schemeClr val="tx2"/>
              </a:solidFill>
            </a:endParaRPr>
          </a:p>
        </p:txBody>
      </p:sp>
    </p:spTree>
    <p:extLst>
      <p:ext uri="{BB962C8B-B14F-4D97-AF65-F5344CB8AC3E}">
        <p14:creationId xmlns:p14="http://schemas.microsoft.com/office/powerpoint/2010/main" val="152853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76B4A19-991E-419C-B2E8-D9AFECE5E696}"/>
              </a:ext>
            </a:extLst>
          </p:cNvPr>
          <p:cNvPicPr>
            <a:picLocks noChangeAspect="1"/>
          </p:cNvPicPr>
          <p:nvPr/>
        </p:nvPicPr>
        <p:blipFill>
          <a:blip r:embed="rId3"/>
          <a:stretch>
            <a:fillRect/>
          </a:stretch>
        </p:blipFill>
        <p:spPr>
          <a:xfrm>
            <a:off x="1599873" y="229311"/>
            <a:ext cx="5944254" cy="4684877"/>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57219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88754B3A-8639-4842-B21A-1E7F841EDCA5}"/>
              </a:ext>
            </a:extLst>
          </p:cNvPr>
          <p:cNvPicPr>
            <a:picLocks noChangeAspect="1"/>
          </p:cNvPicPr>
          <p:nvPr/>
        </p:nvPicPr>
        <p:blipFill>
          <a:blip r:embed="rId3"/>
          <a:stretch>
            <a:fillRect/>
          </a:stretch>
        </p:blipFill>
        <p:spPr>
          <a:xfrm>
            <a:off x="167779" y="170512"/>
            <a:ext cx="8841997" cy="4802476"/>
          </a:xfrm>
          <a:prstGeom prst="rect">
            <a:avLst/>
          </a:prstGeom>
          <a:ln w="127000" cap="sq">
            <a:solidFill>
              <a:schemeClr val="tx2">
                <a:lumMod val="25000"/>
              </a:schemeClr>
            </a:solidFill>
            <a:miter lim="800000"/>
          </a:ln>
          <a:effectLst>
            <a:outerShdw blurRad="57150" dist="50800" dir="2700000" algn="tl" rotWithShape="0">
              <a:srgbClr val="000000">
                <a:alpha val="40000"/>
              </a:srgbClr>
            </a:outerShdw>
          </a:effectLst>
        </p:spPr>
      </p:pic>
      <p:sp>
        <p:nvSpPr>
          <p:cNvPr id="4" name="Arrow: Right 3">
            <a:extLst>
              <a:ext uri="{FF2B5EF4-FFF2-40B4-BE49-F238E27FC236}">
                <a16:creationId xmlns:a16="http://schemas.microsoft.com/office/drawing/2014/main" id="{A5249709-680B-445D-A3BD-3BB6A5204010}"/>
              </a:ext>
            </a:extLst>
          </p:cNvPr>
          <p:cNvSpPr/>
          <p:nvPr/>
        </p:nvSpPr>
        <p:spPr>
          <a:xfrm>
            <a:off x="340822" y="54032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 name="Arrow: Right 4">
            <a:extLst>
              <a:ext uri="{FF2B5EF4-FFF2-40B4-BE49-F238E27FC236}">
                <a16:creationId xmlns:a16="http://schemas.microsoft.com/office/drawing/2014/main" id="{F9DC5FE0-7F05-4D47-A03D-14308D1BA10E}"/>
              </a:ext>
            </a:extLst>
          </p:cNvPr>
          <p:cNvSpPr/>
          <p:nvPr/>
        </p:nvSpPr>
        <p:spPr>
          <a:xfrm>
            <a:off x="224444" y="943390"/>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 name="Arrow: Right 5">
            <a:extLst>
              <a:ext uri="{FF2B5EF4-FFF2-40B4-BE49-F238E27FC236}">
                <a16:creationId xmlns:a16="http://schemas.microsoft.com/office/drawing/2014/main" id="{038A8F7A-D925-4C0B-875A-E2AFA4FBD2CF}"/>
              </a:ext>
            </a:extLst>
          </p:cNvPr>
          <p:cNvSpPr/>
          <p:nvPr/>
        </p:nvSpPr>
        <p:spPr>
          <a:xfrm>
            <a:off x="224444" y="4241675"/>
            <a:ext cx="232756" cy="11637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 name="Arrow: Right 6">
            <a:extLst>
              <a:ext uri="{FF2B5EF4-FFF2-40B4-BE49-F238E27FC236}">
                <a16:creationId xmlns:a16="http://schemas.microsoft.com/office/drawing/2014/main" id="{EC35B434-B338-4AC9-B5C5-28F2BF31449E}"/>
              </a:ext>
            </a:extLst>
          </p:cNvPr>
          <p:cNvSpPr/>
          <p:nvPr/>
        </p:nvSpPr>
        <p:spPr>
          <a:xfrm>
            <a:off x="784167" y="1914696"/>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8" name="Arrow: Right 7">
            <a:extLst>
              <a:ext uri="{FF2B5EF4-FFF2-40B4-BE49-F238E27FC236}">
                <a16:creationId xmlns:a16="http://schemas.microsoft.com/office/drawing/2014/main" id="{CB245B72-CBC4-43B3-A01D-2B09646EB908}"/>
              </a:ext>
            </a:extLst>
          </p:cNvPr>
          <p:cNvSpPr/>
          <p:nvPr/>
        </p:nvSpPr>
        <p:spPr>
          <a:xfrm>
            <a:off x="573578" y="2508365"/>
            <a:ext cx="232756" cy="11637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25327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park 3 Theme song - Askifang">
            <a:extLst>
              <a:ext uri="{FF2B5EF4-FFF2-40B4-BE49-F238E27FC236}">
                <a16:creationId xmlns:a16="http://schemas.microsoft.com/office/drawing/2014/main" id="{87A98673-D22D-40C7-9288-8B352614EB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09" b="99123" l="6016" r="95122">
                        <a14:foregroundMark x1="45691" y1="14474" x2="55122" y2="13158"/>
                        <a14:foregroundMark x1="55122" y1="13158" x2="59350" y2="22807"/>
                        <a14:foregroundMark x1="59350" y1="22807" x2="60000" y2="34868"/>
                        <a14:foregroundMark x1="60000" y1="34868" x2="54959" y2="58772"/>
                        <a14:foregroundMark x1="54959" y1="58772" x2="55122" y2="73026"/>
                        <a14:foregroundMark x1="55122" y1="73026" x2="69756" y2="78728"/>
                        <a14:foregroundMark x1="69756" y1="78728" x2="74797" y2="87500"/>
                        <a14:foregroundMark x1="74797" y1="87500" x2="64878" y2="91667"/>
                        <a14:foregroundMark x1="64878" y1="91667" x2="26504" y2="89912"/>
                        <a14:foregroundMark x1="26504" y1="89912" x2="43089" y2="70175"/>
                        <a14:foregroundMark x1="43089" y1="70175" x2="47480" y2="58991"/>
                        <a14:foregroundMark x1="47480" y1="58991" x2="46016" y2="47807"/>
                        <a14:foregroundMark x1="46016" y1="47807" x2="39837" y2="38596"/>
                        <a14:foregroundMark x1="39837" y1="38596" x2="41463" y2="23246"/>
                        <a14:foregroundMark x1="49431" y1="5702" x2="54309" y2="3728"/>
                        <a14:foregroundMark x1="75772" y1="87719" x2="74309" y2="76316"/>
                        <a14:foregroundMark x1="74309" y1="76316" x2="74146" y2="87500"/>
                        <a14:foregroundMark x1="74146" y1="87500" x2="35935" y2="91667"/>
                        <a14:foregroundMark x1="35935" y1="91667" x2="13984" y2="91009"/>
                        <a14:foregroundMark x1="13984" y1="91009" x2="17886" y2="80921"/>
                        <a14:foregroundMark x1="17886" y1="80921" x2="34797" y2="71272"/>
                        <a14:foregroundMark x1="74959" y1="77193" x2="83577" y2="78289"/>
                        <a14:foregroundMark x1="83577" y1="78289" x2="88943" y2="87061"/>
                        <a14:foregroundMark x1="88943" y1="87061" x2="92195" y2="98026"/>
                        <a14:foregroundMark x1="92195" y1="98026" x2="13333" y2="97149"/>
                        <a14:foregroundMark x1="13333" y1="97149" x2="13008" y2="85746"/>
                        <a14:foregroundMark x1="13008" y1="85746" x2="14146" y2="83114"/>
                        <a14:foregroundMark x1="95122" y1="99342" x2="92520" y2="89254"/>
                        <a14:foregroundMark x1="6016" y1="98246" x2="7154" y2="94956"/>
                      </a14:backgroundRemoval>
                    </a14:imgEffect>
                  </a14:imgLayer>
                </a14:imgProps>
              </a:ext>
              <a:ext uri="{28A0092B-C50C-407E-A947-70E740481C1C}">
                <a14:useLocalDpi xmlns:a14="http://schemas.microsoft.com/office/drawing/2010/main" val="0"/>
              </a:ext>
            </a:extLst>
          </a:blip>
          <a:srcRect/>
          <a:stretch>
            <a:fillRect/>
          </a:stretch>
        </p:blipFill>
        <p:spPr bwMode="auto">
          <a:xfrm>
            <a:off x="1463159" y="286439"/>
            <a:ext cx="2430256" cy="18019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park 3 Theme song - Askifang">
            <a:extLst>
              <a:ext uri="{FF2B5EF4-FFF2-40B4-BE49-F238E27FC236}">
                <a16:creationId xmlns:a16="http://schemas.microsoft.com/office/drawing/2014/main" id="{AF800F70-8F7D-4259-AC1F-8533AC1222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09" b="99123" l="6016" r="95122">
                        <a14:foregroundMark x1="45691" y1="14474" x2="55122" y2="13158"/>
                        <a14:foregroundMark x1="55122" y1="13158" x2="59350" y2="22807"/>
                        <a14:foregroundMark x1="59350" y1="22807" x2="60000" y2="34868"/>
                        <a14:foregroundMark x1="60000" y1="34868" x2="54959" y2="58772"/>
                        <a14:foregroundMark x1="54959" y1="58772" x2="55122" y2="73026"/>
                        <a14:foregroundMark x1="55122" y1="73026" x2="69756" y2="78728"/>
                        <a14:foregroundMark x1="69756" y1="78728" x2="74797" y2="87500"/>
                        <a14:foregroundMark x1="74797" y1="87500" x2="64878" y2="91667"/>
                        <a14:foregroundMark x1="64878" y1="91667" x2="26504" y2="89912"/>
                        <a14:foregroundMark x1="26504" y1="89912" x2="43089" y2="70175"/>
                        <a14:foregroundMark x1="43089" y1="70175" x2="47480" y2="58991"/>
                        <a14:foregroundMark x1="47480" y1="58991" x2="46016" y2="47807"/>
                        <a14:foregroundMark x1="46016" y1="47807" x2="39837" y2="38596"/>
                        <a14:foregroundMark x1="39837" y1="38596" x2="41463" y2="23246"/>
                        <a14:foregroundMark x1="49431" y1="5702" x2="54309" y2="3728"/>
                        <a14:foregroundMark x1="75772" y1="87719" x2="74309" y2="76316"/>
                        <a14:foregroundMark x1="74309" y1="76316" x2="74146" y2="87500"/>
                        <a14:foregroundMark x1="74146" y1="87500" x2="35935" y2="91667"/>
                        <a14:foregroundMark x1="35935" y1="91667" x2="13984" y2="91009"/>
                        <a14:foregroundMark x1="13984" y1="91009" x2="17886" y2="80921"/>
                        <a14:foregroundMark x1="17886" y1="80921" x2="34797" y2="71272"/>
                        <a14:foregroundMark x1="74959" y1="77193" x2="83577" y2="78289"/>
                        <a14:foregroundMark x1="83577" y1="78289" x2="88943" y2="87061"/>
                        <a14:foregroundMark x1="88943" y1="87061" x2="92195" y2="98026"/>
                        <a14:foregroundMark x1="92195" y1="98026" x2="13333" y2="97149"/>
                        <a14:foregroundMark x1="13333" y1="97149" x2="13008" y2="85746"/>
                        <a14:foregroundMark x1="13008" y1="85746" x2="14146" y2="83114"/>
                        <a14:foregroundMark x1="95122" y1="99342" x2="92520" y2="89254"/>
                        <a14:foregroundMark x1="6016" y1="98246" x2="7154" y2="94956"/>
                      </a14:backgroundRemoval>
                    </a14:imgEffect>
                  </a14:imgLayer>
                </a14:imgProps>
              </a:ext>
              <a:ext uri="{28A0092B-C50C-407E-A947-70E740481C1C}">
                <a14:useLocalDpi xmlns:a14="http://schemas.microsoft.com/office/drawing/2010/main" val="0"/>
              </a:ext>
            </a:extLst>
          </a:blip>
          <a:srcRect/>
          <a:stretch>
            <a:fillRect/>
          </a:stretch>
        </p:blipFill>
        <p:spPr bwMode="auto">
          <a:xfrm>
            <a:off x="4966207" y="286439"/>
            <a:ext cx="2430256" cy="18019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60CA39-9BA4-40A6-8439-B847CB8AB071}"/>
              </a:ext>
            </a:extLst>
          </p:cNvPr>
          <p:cNvSpPr txBox="1"/>
          <p:nvPr/>
        </p:nvSpPr>
        <p:spPr>
          <a:xfrm>
            <a:off x="1405552" y="2201508"/>
            <a:ext cx="2545470" cy="2274149"/>
          </a:xfrm>
          <a:prstGeom prst="rect">
            <a:avLst/>
          </a:prstGeom>
          <a:noFill/>
        </p:spPr>
        <p:txBody>
          <a:bodyPr wrap="square" rtlCol="0">
            <a:spAutoFit/>
          </a:bodyPr>
          <a:lstStyle/>
          <a:p>
            <a:pPr algn="ctr">
              <a:lnSpc>
                <a:spcPct val="150000"/>
              </a:lnSpc>
              <a:buClr>
                <a:schemeClr val="tx2"/>
              </a:buClr>
            </a:pPr>
            <a:r>
              <a:rPr lang="en-US" sz="1200" b="1" u="sng" dirty="0">
                <a:solidFill>
                  <a:schemeClr val="tx2"/>
                </a:solidFill>
              </a:rPr>
              <a:t>Driver A</a:t>
            </a:r>
          </a:p>
          <a:p>
            <a:pPr algn="ctr">
              <a:lnSpc>
                <a:spcPct val="150000"/>
              </a:lnSpc>
              <a:buClr>
                <a:schemeClr val="tx2"/>
              </a:buClr>
            </a:pPr>
            <a:r>
              <a:rPr lang="en-US" sz="1200" dirty="0">
                <a:solidFill>
                  <a:schemeClr val="tx2"/>
                </a:solidFill>
              </a:rPr>
              <a:t>Months as customer: 116</a:t>
            </a:r>
          </a:p>
          <a:p>
            <a:pPr algn="ctr">
              <a:lnSpc>
                <a:spcPct val="150000"/>
              </a:lnSpc>
              <a:buClr>
                <a:schemeClr val="tx2"/>
              </a:buClr>
            </a:pPr>
            <a:r>
              <a:rPr lang="en-US" sz="1200" dirty="0">
                <a:solidFill>
                  <a:schemeClr val="tx2"/>
                </a:solidFill>
              </a:rPr>
              <a:t>Age: 34</a:t>
            </a:r>
          </a:p>
          <a:p>
            <a:pPr algn="ctr">
              <a:lnSpc>
                <a:spcPct val="150000"/>
              </a:lnSpc>
              <a:buClr>
                <a:schemeClr val="tx2"/>
              </a:buClr>
            </a:pPr>
            <a:r>
              <a:rPr lang="en-US" sz="1200" dirty="0">
                <a:solidFill>
                  <a:schemeClr val="tx2"/>
                </a:solidFill>
                <a:highlight>
                  <a:srgbClr val="FF0000"/>
                </a:highlight>
              </a:rPr>
              <a:t>Policy annual premium: $1737.66</a:t>
            </a:r>
          </a:p>
          <a:p>
            <a:pPr algn="ctr">
              <a:lnSpc>
                <a:spcPct val="150000"/>
              </a:lnSpc>
              <a:buClr>
                <a:schemeClr val="tx2"/>
              </a:buClr>
            </a:pPr>
            <a:r>
              <a:rPr lang="en-US" sz="1200" dirty="0">
                <a:solidFill>
                  <a:schemeClr val="tx2"/>
                </a:solidFill>
                <a:highlight>
                  <a:srgbClr val="FF0000"/>
                </a:highlight>
              </a:rPr>
              <a:t>Insured hobbies: Chess</a:t>
            </a:r>
          </a:p>
          <a:p>
            <a:pPr algn="ctr">
              <a:lnSpc>
                <a:spcPct val="150000"/>
              </a:lnSpc>
              <a:buClr>
                <a:schemeClr val="tx2"/>
              </a:buClr>
            </a:pPr>
            <a:r>
              <a:rPr lang="en-US" sz="1200" dirty="0">
                <a:solidFill>
                  <a:schemeClr val="tx2"/>
                </a:solidFill>
                <a:highlight>
                  <a:srgbClr val="FF0000"/>
                </a:highlight>
              </a:rPr>
              <a:t>Incident severity: Major Damage</a:t>
            </a:r>
          </a:p>
          <a:p>
            <a:pPr algn="ctr">
              <a:lnSpc>
                <a:spcPct val="150000"/>
              </a:lnSpc>
              <a:buClr>
                <a:schemeClr val="tx2"/>
              </a:buClr>
            </a:pPr>
            <a:r>
              <a:rPr lang="en-US" sz="1200" dirty="0">
                <a:solidFill>
                  <a:schemeClr val="tx2"/>
                </a:solidFill>
                <a:highlight>
                  <a:srgbClr val="FF0000"/>
                </a:highlight>
              </a:rPr>
              <a:t>Incident hour: 1am</a:t>
            </a:r>
          </a:p>
          <a:p>
            <a:pPr algn="ctr">
              <a:lnSpc>
                <a:spcPct val="150000"/>
              </a:lnSpc>
              <a:buClr>
                <a:schemeClr val="tx2"/>
              </a:buClr>
            </a:pPr>
            <a:r>
              <a:rPr lang="en-US" sz="1200" dirty="0">
                <a:solidFill>
                  <a:schemeClr val="tx2"/>
                </a:solidFill>
              </a:rPr>
              <a:t>Total claim: $97080</a:t>
            </a:r>
          </a:p>
        </p:txBody>
      </p:sp>
      <p:sp>
        <p:nvSpPr>
          <p:cNvPr id="6" name="TextBox 5">
            <a:extLst>
              <a:ext uri="{FF2B5EF4-FFF2-40B4-BE49-F238E27FC236}">
                <a16:creationId xmlns:a16="http://schemas.microsoft.com/office/drawing/2014/main" id="{3A85547A-9F6D-46A8-9552-9AB888BDB42E}"/>
              </a:ext>
            </a:extLst>
          </p:cNvPr>
          <p:cNvSpPr txBox="1"/>
          <p:nvPr/>
        </p:nvSpPr>
        <p:spPr>
          <a:xfrm>
            <a:off x="4753589" y="2201141"/>
            <a:ext cx="2855493" cy="2551148"/>
          </a:xfrm>
          <a:prstGeom prst="rect">
            <a:avLst/>
          </a:prstGeom>
          <a:noFill/>
        </p:spPr>
        <p:txBody>
          <a:bodyPr wrap="square" rtlCol="0">
            <a:spAutoFit/>
          </a:bodyPr>
          <a:lstStyle/>
          <a:p>
            <a:pPr algn="ctr">
              <a:lnSpc>
                <a:spcPct val="150000"/>
              </a:lnSpc>
              <a:buClr>
                <a:schemeClr val="tx2"/>
              </a:buClr>
            </a:pPr>
            <a:r>
              <a:rPr lang="en-US" sz="1200" b="1" u="sng" dirty="0">
                <a:solidFill>
                  <a:schemeClr val="tx2"/>
                </a:solidFill>
              </a:rPr>
              <a:t>Driver B</a:t>
            </a:r>
          </a:p>
          <a:p>
            <a:pPr algn="ctr">
              <a:lnSpc>
                <a:spcPct val="150000"/>
              </a:lnSpc>
              <a:buClr>
                <a:schemeClr val="tx2"/>
              </a:buClr>
            </a:pPr>
            <a:r>
              <a:rPr lang="en-US" sz="1200" dirty="0">
                <a:solidFill>
                  <a:schemeClr val="tx2"/>
                </a:solidFill>
              </a:rPr>
              <a:t>Months as customer: 190</a:t>
            </a:r>
          </a:p>
          <a:p>
            <a:pPr algn="ctr">
              <a:lnSpc>
                <a:spcPct val="150000"/>
              </a:lnSpc>
              <a:buClr>
                <a:schemeClr val="tx2"/>
              </a:buClr>
            </a:pPr>
            <a:r>
              <a:rPr lang="en-US" sz="1200" dirty="0">
                <a:solidFill>
                  <a:schemeClr val="tx2"/>
                </a:solidFill>
              </a:rPr>
              <a:t>Age: 40</a:t>
            </a:r>
          </a:p>
          <a:p>
            <a:pPr algn="ctr">
              <a:lnSpc>
                <a:spcPct val="150000"/>
              </a:lnSpc>
              <a:buClr>
                <a:schemeClr val="tx2"/>
              </a:buClr>
            </a:pPr>
            <a:r>
              <a:rPr lang="en-US" sz="1200" dirty="0">
                <a:solidFill>
                  <a:schemeClr val="tx2"/>
                </a:solidFill>
              </a:rPr>
              <a:t>Policy annual premium: $965.21</a:t>
            </a:r>
          </a:p>
          <a:p>
            <a:pPr algn="ctr">
              <a:lnSpc>
                <a:spcPct val="150000"/>
              </a:lnSpc>
              <a:buClr>
                <a:schemeClr val="tx2"/>
              </a:buClr>
            </a:pPr>
            <a:r>
              <a:rPr lang="en-US" sz="1200" dirty="0">
                <a:solidFill>
                  <a:schemeClr val="tx2"/>
                </a:solidFill>
              </a:rPr>
              <a:t>Insured hobbies: Camping</a:t>
            </a:r>
          </a:p>
          <a:p>
            <a:pPr algn="ctr">
              <a:lnSpc>
                <a:spcPct val="150000"/>
              </a:lnSpc>
              <a:buClr>
                <a:schemeClr val="tx2"/>
              </a:buClr>
            </a:pPr>
            <a:r>
              <a:rPr lang="en-US" sz="1200" dirty="0">
                <a:solidFill>
                  <a:schemeClr val="tx2"/>
                </a:solidFill>
              </a:rPr>
              <a:t>Incident severity: Trivial Damage</a:t>
            </a:r>
          </a:p>
          <a:p>
            <a:pPr algn="ctr">
              <a:lnSpc>
                <a:spcPct val="150000"/>
              </a:lnSpc>
              <a:buClr>
                <a:schemeClr val="tx2"/>
              </a:buClr>
            </a:pPr>
            <a:r>
              <a:rPr lang="en-US" sz="1200" dirty="0">
                <a:solidFill>
                  <a:schemeClr val="tx2"/>
                </a:solidFill>
              </a:rPr>
              <a:t>Incident hour: 10am</a:t>
            </a:r>
          </a:p>
          <a:p>
            <a:pPr algn="ctr">
              <a:lnSpc>
                <a:spcPct val="150000"/>
              </a:lnSpc>
              <a:buClr>
                <a:schemeClr val="tx2"/>
              </a:buClr>
            </a:pPr>
            <a:r>
              <a:rPr lang="en-US" sz="1200" dirty="0">
                <a:solidFill>
                  <a:schemeClr val="tx2"/>
                </a:solidFill>
              </a:rPr>
              <a:t>Total claim: $6300</a:t>
            </a:r>
          </a:p>
          <a:p>
            <a:pPr>
              <a:lnSpc>
                <a:spcPct val="150000"/>
              </a:lnSpc>
              <a:buClr>
                <a:schemeClr val="tx2"/>
              </a:buClr>
            </a:pPr>
            <a:endParaRPr lang="en-US" sz="1200" b="1" dirty="0">
              <a:solidFill>
                <a:schemeClr val="tx2"/>
              </a:solidFill>
            </a:endParaRPr>
          </a:p>
        </p:txBody>
      </p:sp>
    </p:spTree>
    <p:extLst>
      <p:ext uri="{BB962C8B-B14F-4D97-AF65-F5344CB8AC3E}">
        <p14:creationId xmlns:p14="http://schemas.microsoft.com/office/powerpoint/2010/main" val="4140465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188219" y="441436"/>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Conclusion</a:t>
            </a:r>
            <a:endParaRPr dirty="0"/>
          </a:p>
        </p:txBody>
      </p:sp>
      <p:sp>
        <p:nvSpPr>
          <p:cNvPr id="136" name="Google Shape;136;p27"/>
          <p:cNvSpPr txBox="1">
            <a:spLocks noGrp="1"/>
          </p:cNvSpPr>
          <p:nvPr>
            <p:ph type="subTitle" idx="1"/>
          </p:nvPr>
        </p:nvSpPr>
        <p:spPr>
          <a:xfrm>
            <a:off x="913975" y="1431960"/>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Using machine learning, I built a model that can accurately predict fraud</a:t>
            </a:r>
          </a:p>
          <a:p>
            <a:pPr lvl="2" algn="l">
              <a:lnSpc>
                <a:spcPct val="150000"/>
              </a:lnSpc>
              <a:buFont typeface="Arial" panose="020B0604020202020204" pitchFamily="34" charset="0"/>
              <a:buChar char="•"/>
            </a:pPr>
            <a:r>
              <a:rPr lang="en-US" sz="1600" dirty="0">
                <a:latin typeface="+mj-lt"/>
              </a:rPr>
              <a:t>Cut loss = more profit</a:t>
            </a:r>
          </a:p>
          <a:p>
            <a:pPr lvl="2" algn="l">
              <a:lnSpc>
                <a:spcPct val="150000"/>
              </a:lnSpc>
              <a:buFont typeface="Arial" panose="020B0604020202020204" pitchFamily="34" charset="0"/>
              <a:buChar char="•"/>
            </a:pPr>
            <a:r>
              <a:rPr lang="en-US" sz="1600" dirty="0">
                <a:latin typeface="+mj-lt"/>
              </a:rPr>
              <a:t>Accuracy = no wasted resources on investigating false alarms</a:t>
            </a:r>
          </a:p>
          <a:p>
            <a:pPr lvl="2" algn="l">
              <a:lnSpc>
                <a:spcPct val="150000"/>
              </a:lnSpc>
              <a:buFont typeface="Arial" panose="020B0604020202020204" pitchFamily="34" charset="0"/>
              <a:buChar char="•"/>
            </a:pPr>
            <a:r>
              <a:rPr lang="en-US" sz="1600" dirty="0">
                <a:latin typeface="+mj-lt"/>
              </a:rPr>
              <a:t>Without compromising customer experience</a:t>
            </a:r>
          </a:p>
          <a:p>
            <a:pPr lvl="2" algn="l">
              <a:lnSpc>
                <a:spcPct val="150000"/>
              </a:lnSpc>
              <a:buFont typeface="Arial" panose="020B0604020202020204" pitchFamily="34" charset="0"/>
              <a:buChar char="•"/>
            </a:pPr>
            <a:r>
              <a:rPr lang="en-US" sz="1600" dirty="0">
                <a:latin typeface="+mj-lt"/>
              </a:rPr>
              <a:t>Fair to honest customers</a:t>
            </a:r>
          </a:p>
          <a:p>
            <a:pPr lvl="2" algn="l">
              <a:lnSpc>
                <a:spcPct val="150000"/>
              </a:lnSpc>
              <a:buFont typeface="Arial" panose="020B0604020202020204" pitchFamily="34" charset="0"/>
              <a:buChar char="•"/>
            </a:pPr>
            <a:r>
              <a:rPr lang="en-US" sz="1600" dirty="0">
                <a:latin typeface="+mj-lt"/>
              </a:rPr>
              <a:t>Potentially offer more competitive pricing</a:t>
            </a:r>
          </a:p>
        </p:txBody>
      </p:sp>
      <p:pic>
        <p:nvPicPr>
          <p:cNvPr id="4" name="Google Shape;1793;p47">
            <a:extLst>
              <a:ext uri="{FF2B5EF4-FFF2-40B4-BE49-F238E27FC236}">
                <a16:creationId xmlns:a16="http://schemas.microsoft.com/office/drawing/2014/main" id="{9DC348DF-424E-40D6-B611-C375C4924E0D}"/>
              </a:ext>
            </a:extLst>
          </p:cNvPr>
          <p:cNvPicPr preferRelativeResize="0"/>
          <p:nvPr/>
        </p:nvPicPr>
        <p:blipFill>
          <a:blip r:embed="rId3">
            <a:alphaModFix amt="17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3345219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352375" y="570452"/>
            <a:ext cx="5145589" cy="14429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Limitation</a:t>
            </a:r>
            <a:endParaRPr dirty="0"/>
          </a:p>
        </p:txBody>
      </p:sp>
      <p:sp>
        <p:nvSpPr>
          <p:cNvPr id="136" name="Google Shape;136;p27"/>
          <p:cNvSpPr txBox="1">
            <a:spLocks noGrp="1"/>
          </p:cNvSpPr>
          <p:nvPr>
            <p:ph type="subTitle" idx="1"/>
          </p:nvPr>
        </p:nvSpPr>
        <p:spPr>
          <a:xfrm>
            <a:off x="913975" y="1743041"/>
            <a:ext cx="7316049" cy="3400459"/>
          </a:xfrm>
          <a:prstGeom prst="rect">
            <a:avLst/>
          </a:prstGeom>
        </p:spPr>
        <p:txBody>
          <a:bodyPr spcFirstLastPara="1" wrap="square" lIns="91425" tIns="91425" rIns="91425" bIns="91425" anchor="t" anchorCtr="0">
            <a:noAutofit/>
          </a:bodyPr>
          <a:lstStyle/>
          <a:p>
            <a:pPr lvl="1" algn="l">
              <a:lnSpc>
                <a:spcPct val="150000"/>
              </a:lnSpc>
              <a:buFont typeface="Arial" panose="020B0604020202020204" pitchFamily="34" charset="0"/>
              <a:buChar char="•"/>
            </a:pPr>
            <a:r>
              <a:rPr lang="en-US" sz="1600" dirty="0">
                <a:latin typeface="+mj-lt"/>
              </a:rPr>
              <a:t>Very small dataset</a:t>
            </a:r>
          </a:p>
          <a:p>
            <a:pPr lvl="1" algn="l">
              <a:lnSpc>
                <a:spcPct val="150000"/>
              </a:lnSpc>
              <a:buFont typeface="Arial" panose="020B0604020202020204" pitchFamily="34" charset="0"/>
              <a:buChar char="•"/>
            </a:pPr>
            <a:r>
              <a:rPr lang="en-US" sz="1600" dirty="0">
                <a:latin typeface="+mj-lt"/>
              </a:rPr>
              <a:t>Dataset limited to first 2 months of 2015</a:t>
            </a:r>
          </a:p>
          <a:p>
            <a:pPr lvl="1" algn="l">
              <a:lnSpc>
                <a:spcPct val="150000"/>
              </a:lnSpc>
              <a:buFont typeface="Arial" panose="020B0604020202020204" pitchFamily="34" charset="0"/>
              <a:buChar char="•"/>
            </a:pPr>
            <a:r>
              <a:rPr lang="en-US" sz="1600" dirty="0">
                <a:latin typeface="+mj-lt"/>
              </a:rPr>
              <a:t>Results limited generalizability to Ohio, Illinois, Indiana</a:t>
            </a:r>
          </a:p>
          <a:p>
            <a:pPr lvl="1" algn="l">
              <a:lnSpc>
                <a:spcPct val="150000"/>
              </a:lnSpc>
              <a:buFont typeface="Arial" panose="020B0604020202020204" pitchFamily="34" charset="0"/>
              <a:buChar char="•"/>
            </a:pPr>
            <a:r>
              <a:rPr lang="en-US" sz="1600" dirty="0">
                <a:latin typeface="+mj-lt"/>
              </a:rPr>
              <a:t>Doesn’t define the type of auto insurance fraud</a:t>
            </a:r>
          </a:p>
          <a:p>
            <a:pPr lvl="1" algn="l">
              <a:lnSpc>
                <a:spcPct val="150000"/>
              </a:lnSpc>
              <a:buFont typeface="Arial" panose="020B0604020202020204" pitchFamily="34" charset="0"/>
              <a:buChar char="•"/>
            </a:pPr>
            <a:endParaRPr lang="en-US" sz="1600" dirty="0">
              <a:latin typeface="+mj-lt"/>
            </a:endParaRPr>
          </a:p>
        </p:txBody>
      </p:sp>
      <p:pic>
        <p:nvPicPr>
          <p:cNvPr id="4" name="Google Shape;1793;p47">
            <a:extLst>
              <a:ext uri="{FF2B5EF4-FFF2-40B4-BE49-F238E27FC236}">
                <a16:creationId xmlns:a16="http://schemas.microsoft.com/office/drawing/2014/main" id="{A204C4E4-373C-47A9-AC62-484FF402B60F}"/>
              </a:ext>
            </a:extLst>
          </p:cNvPr>
          <p:cNvPicPr preferRelativeResize="0"/>
          <p:nvPr/>
        </p:nvPicPr>
        <p:blipFill>
          <a:blip r:embed="rId3">
            <a:alphaModFix amt="38000"/>
          </a:blip>
          <a:stretch>
            <a:fillRect/>
          </a:stretch>
        </p:blipFill>
        <p:spPr>
          <a:xfrm>
            <a:off x="5437488" y="441436"/>
            <a:ext cx="3014123" cy="1840476"/>
          </a:xfrm>
          <a:prstGeom prst="rect">
            <a:avLst/>
          </a:prstGeom>
          <a:noFill/>
          <a:ln>
            <a:noFill/>
          </a:ln>
        </p:spPr>
      </p:pic>
    </p:spTree>
    <p:extLst>
      <p:ext uri="{BB962C8B-B14F-4D97-AF65-F5344CB8AC3E}">
        <p14:creationId xmlns:p14="http://schemas.microsoft.com/office/powerpoint/2010/main" val="4145994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pic>
        <p:nvPicPr>
          <p:cNvPr id="23" name="Google Shape;1793;p47">
            <a:extLst>
              <a:ext uri="{FF2B5EF4-FFF2-40B4-BE49-F238E27FC236}">
                <a16:creationId xmlns:a16="http://schemas.microsoft.com/office/drawing/2014/main" id="{A0944652-C65D-48D9-920E-468B26D29167}"/>
              </a:ext>
            </a:extLst>
          </p:cNvPr>
          <p:cNvPicPr preferRelativeResize="0"/>
          <p:nvPr/>
        </p:nvPicPr>
        <p:blipFill>
          <a:blip r:embed="rId4">
            <a:alphaModFix/>
          </a:blip>
          <a:stretch>
            <a:fillRect/>
          </a:stretch>
        </p:blipFill>
        <p:spPr>
          <a:xfrm>
            <a:off x="124328" y="844516"/>
            <a:ext cx="3014123" cy="1840476"/>
          </a:xfrm>
          <a:prstGeom prst="rect">
            <a:avLst/>
          </a:prstGeom>
          <a:noFill/>
          <a:ln>
            <a:noFill/>
          </a:ln>
        </p:spPr>
      </p:pic>
      <p:sp>
        <p:nvSpPr>
          <p:cNvPr id="1768" name="Google Shape;1768;p46"/>
          <p:cNvSpPr txBox="1">
            <a:spLocks noGrp="1"/>
          </p:cNvSpPr>
          <p:nvPr>
            <p:ph type="ctrTitle" idx="4294967295"/>
          </p:nvPr>
        </p:nvSpPr>
        <p:spPr>
          <a:xfrm>
            <a:off x="2164291" y="1069149"/>
            <a:ext cx="4693708" cy="14620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THANK </a:t>
            </a:r>
            <a:r>
              <a:rPr lang="en-US" sz="7200" dirty="0"/>
              <a:t>YOU</a:t>
            </a:r>
            <a:endParaRPr sz="7200" dirty="0"/>
          </a:p>
        </p:txBody>
      </p:sp>
      <p:sp>
        <p:nvSpPr>
          <p:cNvPr id="1769" name="Google Shape;1769;p46"/>
          <p:cNvSpPr txBox="1">
            <a:spLocks noGrp="1"/>
          </p:cNvSpPr>
          <p:nvPr>
            <p:ph type="subTitle" idx="4294967295"/>
          </p:nvPr>
        </p:nvSpPr>
        <p:spPr>
          <a:xfrm>
            <a:off x="2562225" y="2370205"/>
            <a:ext cx="4019550" cy="17207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rgbClr val="F3F3F3"/>
                </a:solidFill>
              </a:rPr>
              <a:t>Iceasher@gmail.com</a:t>
            </a:r>
            <a:endParaRPr sz="1600" dirty="0">
              <a:solidFill>
                <a:srgbClr val="F3F3F3"/>
              </a:solidFill>
            </a:endParaRPr>
          </a:p>
          <a:p>
            <a:pPr marL="0" lvl="0" indent="0" algn="ctr" rtl="0">
              <a:spcBef>
                <a:spcPts val="0"/>
              </a:spcBef>
              <a:spcAft>
                <a:spcPts val="0"/>
              </a:spcAft>
              <a:buClr>
                <a:schemeClr val="dk1"/>
              </a:buClr>
              <a:buSzPts val="1100"/>
              <a:buFont typeface="Arial"/>
              <a:buNone/>
            </a:pPr>
            <a:r>
              <a:rPr lang="en-US" sz="1600" dirty="0">
                <a:solidFill>
                  <a:srgbClr val="F3F3F3"/>
                </a:solidFill>
              </a:rPr>
              <a:t>+65 9325 9474</a:t>
            </a:r>
          </a:p>
          <a:p>
            <a:pPr marL="0" lvl="0" indent="0" algn="ctr">
              <a:buClr>
                <a:schemeClr val="dk1"/>
              </a:buClr>
              <a:buSzPts val="1100"/>
              <a:buNone/>
            </a:pPr>
            <a:r>
              <a:rPr lang="en-US" sz="1600" dirty="0"/>
              <a:t>linkedin.com/in/</a:t>
            </a:r>
            <a:r>
              <a:rPr lang="en-US" sz="1600" dirty="0" err="1"/>
              <a:t>iceasherchew</a:t>
            </a:r>
            <a:endParaRPr lang="en-US" sz="1600" dirty="0"/>
          </a:p>
          <a:p>
            <a:pPr marL="0" lvl="0" indent="0" algn="ctr">
              <a:buClr>
                <a:schemeClr val="dk1"/>
              </a:buClr>
              <a:buSzPts val="1100"/>
              <a:buNone/>
            </a:pPr>
            <a:r>
              <a:rPr lang="en-US" sz="1600" dirty="0"/>
              <a:t>GitHub: https://github.com/iceasherchew</a:t>
            </a:r>
          </a:p>
          <a:p>
            <a:pPr marL="0" lvl="0" indent="0" algn="ctr">
              <a:buClr>
                <a:schemeClr val="dk1"/>
              </a:buClr>
              <a:buSzPts val="1100"/>
              <a:buNone/>
            </a:pPr>
            <a:r>
              <a:rPr lang="en-US" sz="1600" dirty="0"/>
              <a:t>Medium post: https://tinyurl.com/sv9yw6j</a:t>
            </a:r>
          </a:p>
          <a:p>
            <a:pPr marL="0" lvl="0" indent="0" algn="ctr">
              <a:buClr>
                <a:schemeClr val="dk1"/>
              </a:buClr>
              <a:buSzPts val="1100"/>
              <a:buNone/>
            </a:pPr>
            <a:r>
              <a:rPr lang="en-US" sz="1600" dirty="0"/>
              <a:t>   </a:t>
            </a:r>
          </a:p>
          <a:p>
            <a:pPr marL="0" lvl="0" indent="0" algn="ctr" rtl="0">
              <a:spcBef>
                <a:spcPts val="0"/>
              </a:spcBef>
              <a:spcAft>
                <a:spcPts val="0"/>
              </a:spcAft>
              <a:buClr>
                <a:schemeClr val="dk1"/>
              </a:buClr>
              <a:buSzPts val="1100"/>
              <a:buFont typeface="Arial"/>
              <a:buNone/>
            </a:pPr>
            <a:endParaRPr dirty="0">
              <a:solidFill>
                <a:srgbClr val="F3F3F3"/>
              </a:solidFill>
            </a:endParaRPr>
          </a:p>
        </p:txBody>
      </p:sp>
      <p:pic>
        <p:nvPicPr>
          <p:cNvPr id="22" name="Google Shape;1794;p47">
            <a:extLst>
              <a:ext uri="{FF2B5EF4-FFF2-40B4-BE49-F238E27FC236}">
                <a16:creationId xmlns:a16="http://schemas.microsoft.com/office/drawing/2014/main" id="{D7B2BF8B-6AB5-461F-83F1-2BE3146B11D5}"/>
              </a:ext>
            </a:extLst>
          </p:cNvPr>
          <p:cNvPicPr preferRelativeResize="0"/>
          <p:nvPr/>
        </p:nvPicPr>
        <p:blipFill rotWithShape="1">
          <a:blip r:embed="rId5">
            <a:alphaModFix/>
          </a:blip>
          <a:srcRect l="25302" r="25297"/>
          <a:stretch/>
        </p:blipFill>
        <p:spPr>
          <a:xfrm>
            <a:off x="6174222" y="1255183"/>
            <a:ext cx="2845450" cy="3240024"/>
          </a:xfrm>
          <a:prstGeom prst="rect">
            <a:avLst/>
          </a:prstGeom>
          <a:noFill/>
          <a:ln>
            <a:noFill/>
          </a:ln>
        </p:spPr>
      </p:pic>
      <p:pic>
        <p:nvPicPr>
          <p:cNvPr id="2" name="Picture 1">
            <a:extLst>
              <a:ext uri="{FF2B5EF4-FFF2-40B4-BE49-F238E27FC236}">
                <a16:creationId xmlns:a16="http://schemas.microsoft.com/office/drawing/2014/main" id="{196FF1D4-810D-452F-A18D-3E8278E04794}"/>
              </a:ext>
            </a:extLst>
          </p:cNvPr>
          <p:cNvPicPr>
            <a:picLocks noChangeAspect="1"/>
          </p:cNvPicPr>
          <p:nvPr/>
        </p:nvPicPr>
        <p:blipFill rotWithShape="1">
          <a:blip r:embed="rId6"/>
          <a:srcRect l="3954" t="5640" r="4154" b="23603"/>
          <a:stretch/>
        </p:blipFill>
        <p:spPr>
          <a:xfrm>
            <a:off x="124328" y="4227095"/>
            <a:ext cx="821175" cy="76541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6" name="Google Shape;1793;p47">
            <a:extLst>
              <a:ext uri="{FF2B5EF4-FFF2-40B4-BE49-F238E27FC236}">
                <a16:creationId xmlns:a16="http://schemas.microsoft.com/office/drawing/2014/main" id="{A85EE9DD-92FF-44DA-9CB4-F9707E269864}"/>
              </a:ext>
            </a:extLst>
          </p:cNvPr>
          <p:cNvPicPr preferRelativeResize="0"/>
          <p:nvPr/>
        </p:nvPicPr>
        <p:blipFill>
          <a:blip r:embed="rId4">
            <a:alphaModFix amt="49000"/>
          </a:blip>
          <a:stretch>
            <a:fillRect/>
          </a:stretch>
        </p:blipFill>
        <p:spPr>
          <a:xfrm>
            <a:off x="5437488" y="441436"/>
            <a:ext cx="3014123" cy="1840476"/>
          </a:xfrm>
          <a:prstGeom prst="rect">
            <a:avLst/>
          </a:prstGeom>
          <a:noFill/>
          <a:ln>
            <a:noFill/>
          </a:ln>
        </p:spPr>
      </p:pic>
      <p:sp>
        <p:nvSpPr>
          <p:cNvPr id="174" name="Google Shape;174;p30"/>
          <p:cNvSpPr txBox="1">
            <a:spLocks noGrp="1"/>
          </p:cNvSpPr>
          <p:nvPr>
            <p:ph type="title"/>
          </p:nvPr>
        </p:nvSpPr>
        <p:spPr>
          <a:xfrm>
            <a:off x="811209" y="971850"/>
            <a:ext cx="7521581" cy="319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t>How will this affect you!</a:t>
            </a:r>
            <a:endParaRPr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836DC-D4E8-4687-9558-046F66FF8FA4}"/>
              </a:ext>
            </a:extLst>
          </p:cNvPr>
          <p:cNvSpPr>
            <a:spLocks noGrp="1"/>
          </p:cNvSpPr>
          <p:nvPr>
            <p:ph type="title"/>
          </p:nvPr>
        </p:nvSpPr>
        <p:spPr>
          <a:xfrm>
            <a:off x="1240978" y="598236"/>
            <a:ext cx="6907076" cy="2274300"/>
          </a:xfrm>
        </p:spPr>
        <p:txBody>
          <a:bodyPr/>
          <a:lstStyle/>
          <a:p>
            <a:r>
              <a:rPr lang="en-US" sz="5400" dirty="0"/>
              <a:t>Increasing x Expensive</a:t>
            </a:r>
            <a:endParaRPr lang="en-SG" sz="5400" dirty="0"/>
          </a:p>
        </p:txBody>
      </p:sp>
      <p:sp>
        <p:nvSpPr>
          <p:cNvPr id="3" name="TextBox 2">
            <a:extLst>
              <a:ext uri="{FF2B5EF4-FFF2-40B4-BE49-F238E27FC236}">
                <a16:creationId xmlns:a16="http://schemas.microsoft.com/office/drawing/2014/main" id="{6BC4F78B-9A72-4B24-9185-50FE199D0948}"/>
              </a:ext>
            </a:extLst>
          </p:cNvPr>
          <p:cNvSpPr txBox="1"/>
          <p:nvPr/>
        </p:nvSpPr>
        <p:spPr>
          <a:xfrm>
            <a:off x="1485220" y="2125833"/>
            <a:ext cx="6417802" cy="1661993"/>
          </a:xfrm>
          <a:prstGeom prst="rect">
            <a:avLst/>
          </a:prstGeom>
          <a:noFill/>
        </p:spPr>
        <p:txBody>
          <a:bodyPr wrap="square" rtlCol="0">
            <a:spAutoFit/>
          </a:bodyPr>
          <a:lstStyle/>
          <a:p>
            <a:pPr>
              <a:buClr>
                <a:schemeClr val="tx2"/>
              </a:buClr>
            </a:pPr>
            <a:r>
              <a:rPr lang="en-US" dirty="0">
                <a:solidFill>
                  <a:schemeClr val="tx2"/>
                </a:solidFill>
              </a:rPr>
              <a:t>Auto insurance bodily injury fraud accounted for </a:t>
            </a:r>
            <a:r>
              <a:rPr lang="en-US" sz="1600" b="1" dirty="0">
                <a:solidFill>
                  <a:schemeClr val="tx2"/>
                </a:solidFill>
              </a:rPr>
              <a:t>15% - 17% </a:t>
            </a:r>
            <a:r>
              <a:rPr lang="en-US" dirty="0">
                <a:solidFill>
                  <a:schemeClr val="tx2"/>
                </a:solidFill>
              </a:rPr>
              <a:t>of total claims payments for in 2012</a:t>
            </a:r>
          </a:p>
          <a:p>
            <a:pPr>
              <a:buClr>
                <a:schemeClr val="tx2"/>
              </a:buClr>
            </a:pPr>
            <a:endParaRPr lang="en-US" dirty="0">
              <a:solidFill>
                <a:schemeClr val="tx2"/>
              </a:solidFill>
            </a:endParaRPr>
          </a:p>
          <a:p>
            <a:pPr>
              <a:buClr>
                <a:schemeClr val="tx2"/>
              </a:buClr>
            </a:pPr>
            <a:r>
              <a:rPr lang="en-US" dirty="0">
                <a:solidFill>
                  <a:schemeClr val="tx2"/>
                </a:solidFill>
              </a:rPr>
              <a:t>About </a:t>
            </a:r>
            <a:r>
              <a:rPr lang="en-US" sz="1600" b="1" dirty="0">
                <a:solidFill>
                  <a:schemeClr val="tx2"/>
                </a:solidFill>
              </a:rPr>
              <a:t>$5.6 billion - $7.7 billion </a:t>
            </a:r>
            <a:r>
              <a:rPr lang="en-US" dirty="0">
                <a:solidFill>
                  <a:schemeClr val="tx2"/>
                </a:solidFill>
              </a:rPr>
              <a:t>was fraudulently added to paid claims for auto insurance bodily injury payments in 2012 ($4.3 billion to $5.8 billion in 2002). </a:t>
            </a:r>
            <a:endParaRPr lang="en-SG" dirty="0">
              <a:solidFill>
                <a:schemeClr val="tx2"/>
              </a:solidFill>
            </a:endParaRPr>
          </a:p>
          <a:p>
            <a:endParaRPr lang="en-US" dirty="0">
              <a:solidFill>
                <a:schemeClr val="tx2"/>
              </a:solidFill>
            </a:endParaRPr>
          </a:p>
        </p:txBody>
      </p:sp>
      <p:sp>
        <p:nvSpPr>
          <p:cNvPr id="4" name="Rectangle 3">
            <a:extLst>
              <a:ext uri="{FF2B5EF4-FFF2-40B4-BE49-F238E27FC236}">
                <a16:creationId xmlns:a16="http://schemas.microsoft.com/office/drawing/2014/main" id="{13388054-E1F4-4C79-B05E-BB0AFB6EAF3E}"/>
              </a:ext>
            </a:extLst>
          </p:cNvPr>
          <p:cNvSpPr/>
          <p:nvPr/>
        </p:nvSpPr>
        <p:spPr>
          <a:xfrm>
            <a:off x="5373720" y="4897279"/>
            <a:ext cx="3900909" cy="246221"/>
          </a:xfrm>
          <a:prstGeom prst="rect">
            <a:avLst/>
          </a:prstGeom>
        </p:spPr>
        <p:txBody>
          <a:bodyPr wrap="square">
            <a:spAutoFit/>
          </a:bodyPr>
          <a:lstStyle/>
          <a:p>
            <a:pPr lvl="1"/>
            <a:r>
              <a:rPr lang="fr-FR" sz="1000" dirty="0">
                <a:solidFill>
                  <a:schemeClr val="tx2"/>
                </a:solidFill>
              </a:rPr>
              <a:t>Source: https://www.iii.org/article/background-on-insurance-fraud</a:t>
            </a:r>
            <a:endParaRPr lang="en-SG" sz="1000" dirty="0">
              <a:solidFill>
                <a:schemeClr val="tx2"/>
              </a:solidFill>
            </a:endParaRPr>
          </a:p>
        </p:txBody>
      </p:sp>
    </p:spTree>
    <p:extLst>
      <p:ext uri="{BB962C8B-B14F-4D97-AF65-F5344CB8AC3E}">
        <p14:creationId xmlns:p14="http://schemas.microsoft.com/office/powerpoint/2010/main" val="117917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3505554" y="976869"/>
            <a:ext cx="4955535" cy="3400459"/>
          </a:xfrm>
          <a:prstGeom prst="rect">
            <a:avLst/>
          </a:prstGeom>
        </p:spPr>
        <p:txBody>
          <a:bodyPr spcFirstLastPara="1" wrap="square" lIns="91425" tIns="91425" rIns="91425" bIns="91425" anchor="ctr" anchorCtr="0">
            <a:noAutofit/>
          </a:bodyPr>
          <a:lstStyle/>
          <a:p>
            <a:pPr marL="152400" indent="0" algn="l"/>
            <a:r>
              <a:rPr lang="en-US" sz="2000" dirty="0">
                <a:latin typeface="+mn-lt"/>
              </a:rPr>
              <a:t>To build an accurate machine learning model that can detect auto insurance fraud to prevent it, which will </a:t>
            </a:r>
          </a:p>
          <a:p>
            <a:pPr marL="152400" indent="0" algn="l"/>
            <a:r>
              <a:rPr lang="en-US" sz="2000" dirty="0">
                <a:latin typeface="+mn-lt"/>
              </a:rPr>
              <a:t>reduces losses for insurance companies.</a:t>
            </a:r>
          </a:p>
        </p:txBody>
      </p:sp>
      <p:sp>
        <p:nvSpPr>
          <p:cNvPr id="135" name="Google Shape;135;p27"/>
          <p:cNvSpPr txBox="1">
            <a:spLocks noGrp="1"/>
          </p:cNvSpPr>
          <p:nvPr>
            <p:ph type="title"/>
          </p:nvPr>
        </p:nvSpPr>
        <p:spPr>
          <a:xfrm>
            <a:off x="367106" y="1409158"/>
            <a:ext cx="3138448"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7200" dirty="0"/>
              <a:t>Goal</a:t>
            </a:r>
            <a:br>
              <a:rPr lang="en-US" dirty="0"/>
            </a:br>
            <a:r>
              <a:rPr lang="en-US" sz="2000" dirty="0">
                <a:latin typeface="+mj-lt"/>
              </a:rPr>
              <a:t>Reduce loss = </a:t>
            </a:r>
            <a:br>
              <a:rPr lang="en-US" sz="2000" dirty="0">
                <a:latin typeface="+mj-lt"/>
              </a:rPr>
            </a:br>
            <a:r>
              <a:rPr lang="en-US" sz="2000" dirty="0">
                <a:latin typeface="+mj-lt"/>
              </a:rPr>
              <a:t>More profit</a:t>
            </a:r>
            <a:endParaRPr dirty="0">
              <a:latin typeface="+mj-lt"/>
            </a:endParaRPr>
          </a:p>
        </p:txBody>
      </p:sp>
      <p:cxnSp>
        <p:nvCxnSpPr>
          <p:cNvPr id="4" name="Google Shape;129;p26">
            <a:extLst>
              <a:ext uri="{FF2B5EF4-FFF2-40B4-BE49-F238E27FC236}">
                <a16:creationId xmlns:a16="http://schemas.microsoft.com/office/drawing/2014/main" id="{FD9B2658-68F8-43AC-B620-666576FCDCED}"/>
              </a:ext>
            </a:extLst>
          </p:cNvPr>
          <p:cNvCxnSpPr>
            <a:cxnSpLocks/>
          </p:cNvCxnSpPr>
          <p:nvPr/>
        </p:nvCxnSpPr>
        <p:spPr>
          <a:xfrm>
            <a:off x="3621302" y="1212540"/>
            <a:ext cx="0" cy="2718419"/>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20156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1365813" y="709474"/>
            <a:ext cx="6412374" cy="3400459"/>
          </a:xfrm>
          <a:prstGeom prst="rect">
            <a:avLst/>
          </a:prstGeom>
        </p:spPr>
        <p:txBody>
          <a:bodyPr spcFirstLastPara="1" wrap="square" lIns="91425" tIns="91425" rIns="91425" bIns="91425" anchor="ctr" anchorCtr="0">
            <a:noAutofit/>
          </a:bodyPr>
          <a:lstStyle/>
          <a:p>
            <a:pPr marL="152400" indent="0" algn="l"/>
            <a:r>
              <a:rPr lang="en-US" sz="5400" b="1" dirty="0">
                <a:solidFill>
                  <a:schemeClr val="tx2"/>
                </a:solidFill>
                <a:latin typeface="Rajdhani" panose="020B0604020202020204" charset="0"/>
                <a:ea typeface="Arial"/>
                <a:cs typeface="Rajdhani" panose="020B0604020202020204" charset="0"/>
                <a:sym typeface="Arial"/>
              </a:rPr>
              <a:t>Criteria for success:</a:t>
            </a:r>
          </a:p>
          <a:p>
            <a:pPr marL="152400" indent="0" algn="l"/>
            <a:r>
              <a:rPr lang="en-US" sz="2000" dirty="0">
                <a:solidFill>
                  <a:schemeClr val="tx2"/>
                </a:solidFill>
                <a:latin typeface="+mj-lt"/>
                <a:ea typeface="Arial"/>
                <a:cs typeface="Arial"/>
                <a:sym typeface="Arial"/>
              </a:rPr>
              <a:t>How well model can distinguish fraud vs non-fraud</a:t>
            </a:r>
          </a:p>
          <a:p>
            <a:pPr marL="152400" indent="0" algn="l"/>
            <a:endParaRPr lang="en-US" sz="2000" dirty="0">
              <a:solidFill>
                <a:schemeClr val="tx2"/>
              </a:solidFill>
              <a:latin typeface="+mj-lt"/>
              <a:ea typeface="Arial"/>
              <a:cs typeface="Arial"/>
              <a:sym typeface="Arial"/>
            </a:endParaRP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F1 score &gt; 0.397</a:t>
            </a:r>
          </a:p>
          <a:p>
            <a:pPr marL="952500" lvl="1" indent="-342900" algn="l">
              <a:buFont typeface="Arial" panose="020B0604020202020204" pitchFamily="34" charset="0"/>
              <a:buChar char="•"/>
            </a:pPr>
            <a:r>
              <a:rPr lang="en-US" sz="2000" dirty="0">
                <a:solidFill>
                  <a:schemeClr val="tx2"/>
                </a:solidFill>
                <a:latin typeface="+mj-lt"/>
                <a:ea typeface="Arial"/>
                <a:cs typeface="Arial"/>
                <a:sym typeface="Arial"/>
              </a:rPr>
              <a:t>ROC AUC score &gt; 0.7</a:t>
            </a:r>
          </a:p>
        </p:txBody>
      </p:sp>
    </p:spTree>
    <p:extLst>
      <p:ext uri="{BB962C8B-B14F-4D97-AF65-F5344CB8AC3E}">
        <p14:creationId xmlns:p14="http://schemas.microsoft.com/office/powerpoint/2010/main" val="29497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289367" y="546185"/>
            <a:ext cx="5145589"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About the data</a:t>
            </a:r>
            <a:endParaRPr dirty="0"/>
          </a:p>
        </p:txBody>
      </p:sp>
      <p:sp>
        <p:nvSpPr>
          <p:cNvPr id="136" name="Google Shape;136;p27"/>
          <p:cNvSpPr txBox="1">
            <a:spLocks noGrp="1"/>
          </p:cNvSpPr>
          <p:nvPr>
            <p:ph type="subTitle" idx="1"/>
          </p:nvPr>
        </p:nvSpPr>
        <p:spPr>
          <a:xfrm>
            <a:off x="1327208" y="1120256"/>
            <a:ext cx="6489583" cy="3400459"/>
          </a:xfrm>
          <a:prstGeom prst="rect">
            <a:avLst/>
          </a:prstGeom>
        </p:spPr>
        <p:txBody>
          <a:bodyPr spcFirstLastPara="1" wrap="square" lIns="91425" tIns="91425" rIns="91425" bIns="91425" anchor="ctr" anchorCtr="0">
            <a:noAutofit/>
          </a:bodyPr>
          <a:lstStyle/>
          <a:p>
            <a:pPr lvl="1" algn="l">
              <a:lnSpc>
                <a:spcPct val="150000"/>
              </a:lnSpc>
              <a:buFont typeface="Arial" panose="020B0604020202020204" pitchFamily="34" charset="0"/>
              <a:buChar char="•"/>
            </a:pPr>
            <a:r>
              <a:rPr lang="en-US" sz="1600" dirty="0">
                <a:latin typeface="+mj-lt"/>
              </a:rPr>
              <a:t>Sample size of 1000</a:t>
            </a:r>
          </a:p>
          <a:p>
            <a:pPr lvl="1" algn="l">
              <a:lnSpc>
                <a:spcPct val="150000"/>
              </a:lnSpc>
              <a:buFont typeface="Arial" panose="020B0604020202020204" pitchFamily="34" charset="0"/>
              <a:buChar char="•"/>
            </a:pPr>
            <a:r>
              <a:rPr lang="en-US" sz="1600" dirty="0">
                <a:latin typeface="+mj-lt"/>
              </a:rPr>
              <a:t>Auto incident claims in 3 states: Ohio, Illinois, Indiana</a:t>
            </a:r>
          </a:p>
          <a:p>
            <a:pPr lvl="1" algn="l">
              <a:lnSpc>
                <a:spcPct val="150000"/>
              </a:lnSpc>
              <a:buFont typeface="Arial" panose="020B0604020202020204" pitchFamily="34" charset="0"/>
              <a:buChar char="•"/>
            </a:pPr>
            <a:r>
              <a:rPr lang="en-US" sz="1600" dirty="0">
                <a:latin typeface="+mj-lt"/>
              </a:rPr>
              <a:t>From 01 Jan 2015 to 01 Mar 2015</a:t>
            </a:r>
          </a:p>
          <a:p>
            <a:pPr lvl="1" algn="l">
              <a:lnSpc>
                <a:spcPct val="150000"/>
              </a:lnSpc>
              <a:buFont typeface="Arial" panose="020B0604020202020204" pitchFamily="34" charset="0"/>
              <a:buChar char="•"/>
            </a:pPr>
            <a:r>
              <a:rPr lang="en-US" sz="1600" dirty="0">
                <a:latin typeface="+mj-lt"/>
              </a:rPr>
              <a:t>39 variables before feature engineering and preprocessing</a:t>
            </a:r>
          </a:p>
        </p:txBody>
      </p:sp>
      <p:sp>
        <p:nvSpPr>
          <p:cNvPr id="2" name="Rectangle 1">
            <a:extLst>
              <a:ext uri="{FF2B5EF4-FFF2-40B4-BE49-F238E27FC236}">
                <a16:creationId xmlns:a16="http://schemas.microsoft.com/office/drawing/2014/main" id="{BEC23BC5-107E-4CA8-83A2-D4B6B40CCF63}"/>
              </a:ext>
            </a:extLst>
          </p:cNvPr>
          <p:cNvSpPr/>
          <p:nvPr/>
        </p:nvSpPr>
        <p:spPr>
          <a:xfrm>
            <a:off x="5110222" y="4897279"/>
            <a:ext cx="5677384" cy="246221"/>
          </a:xfrm>
          <a:prstGeom prst="rect">
            <a:avLst/>
          </a:prstGeom>
        </p:spPr>
        <p:txBody>
          <a:bodyPr wrap="square">
            <a:spAutoFit/>
          </a:bodyPr>
          <a:lstStyle/>
          <a:p>
            <a:r>
              <a:rPr lang="en-SG" sz="1000" dirty="0">
                <a:solidFill>
                  <a:schemeClr val="tx2"/>
                </a:solidFill>
                <a:latin typeface="+mj-lt"/>
              </a:rPr>
              <a:t>Data source: </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https://www.</a:t>
            </a:r>
            <a:r>
              <a:rPr lang="en-SG" sz="1000" u="sng" dirty="0">
                <a:solidFill>
                  <a:schemeClr val="tx2"/>
                </a:solidFill>
                <a:latin typeface="+mn-lt"/>
                <a:hlinkClick r:id="rId4">
                  <a:extLst>
                    <a:ext uri="{A12FA001-AC4F-418D-AE19-62706E023703}">
                      <ahyp:hlinkClr xmlns:ahyp="http://schemas.microsoft.com/office/drawing/2018/hyperlinkcolor" val="tx"/>
                    </a:ext>
                  </a:extLst>
                </a:hlinkClick>
              </a:rPr>
              <a:t>kaggle</a:t>
            </a:r>
            <a:r>
              <a:rPr lang="en-SG" sz="1000" u="sng" dirty="0">
                <a:solidFill>
                  <a:schemeClr val="tx2"/>
                </a:solidFill>
                <a:latin typeface="+mj-lt"/>
                <a:hlinkClick r:id="rId4">
                  <a:extLst>
                    <a:ext uri="{A12FA001-AC4F-418D-AE19-62706E023703}">
                      <ahyp:hlinkClr xmlns:ahyp="http://schemas.microsoft.com/office/drawing/2018/hyperlinkcolor" val="tx"/>
                    </a:ext>
                  </a:extLst>
                </a:hlinkClick>
              </a:rPr>
              <a:t>.com/roshansharma/insurance-claim</a:t>
            </a:r>
            <a:endParaRPr lang="en-SG" sz="1000" dirty="0">
              <a:solidFill>
                <a:schemeClr val="tx2"/>
              </a:solidFill>
              <a:latin typeface="+mj-lt"/>
            </a:endParaRPr>
          </a:p>
        </p:txBody>
      </p:sp>
    </p:spTree>
    <p:extLst>
      <p:ext uri="{BB962C8B-B14F-4D97-AF65-F5344CB8AC3E}">
        <p14:creationId xmlns:p14="http://schemas.microsoft.com/office/powerpoint/2010/main" val="48156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8" name="Google Shape;700;p36">
            <a:extLst>
              <a:ext uri="{FF2B5EF4-FFF2-40B4-BE49-F238E27FC236}">
                <a16:creationId xmlns:a16="http://schemas.microsoft.com/office/drawing/2014/main" id="{8BD071EC-5D85-4375-B77A-59AD4CA492C3}"/>
              </a:ext>
            </a:extLst>
          </p:cNvPr>
          <p:cNvSpPr txBox="1">
            <a:spLocks/>
          </p:cNvSpPr>
          <p:nvPr/>
        </p:nvSpPr>
        <p:spPr>
          <a:xfrm>
            <a:off x="1540079" y="1083035"/>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None/>
            </a:pPr>
            <a:r>
              <a:rPr lang="en-US" sz="1400" dirty="0">
                <a:latin typeface="+mj-lt"/>
              </a:rPr>
              <a:t>Explore and</a:t>
            </a:r>
          </a:p>
          <a:p>
            <a:pPr marL="0" indent="0" algn="ctr">
              <a:lnSpc>
                <a:spcPct val="100000"/>
              </a:lnSpc>
              <a:buNone/>
            </a:pPr>
            <a:r>
              <a:rPr lang="en-US" sz="1400" dirty="0">
                <a:latin typeface="+mj-lt"/>
              </a:rPr>
              <a:t>understand the data</a:t>
            </a:r>
          </a:p>
        </p:txBody>
      </p:sp>
      <p:sp>
        <p:nvSpPr>
          <p:cNvPr id="700" name="Google Shape;700;p36"/>
          <p:cNvSpPr txBox="1">
            <a:spLocks noGrp="1"/>
          </p:cNvSpPr>
          <p:nvPr>
            <p:ph type="subTitle" idx="4294967295"/>
          </p:nvPr>
        </p:nvSpPr>
        <p:spPr>
          <a:xfrm>
            <a:off x="49416" y="2924309"/>
            <a:ext cx="2862127" cy="1203039"/>
          </a:xfrm>
          <a:prstGeom prst="rect">
            <a:avLst/>
          </a:prstGeom>
        </p:spPr>
        <p:txBody>
          <a:bodyPr spcFirstLastPara="1" wrap="square" lIns="91425" tIns="91425" rIns="91425" bIns="0" anchor="t" anchorCtr="0">
            <a:noAutofit/>
          </a:bodyPr>
          <a:lstStyle/>
          <a:p>
            <a:pPr marL="0" indent="0" algn="ctr">
              <a:lnSpc>
                <a:spcPct val="100000"/>
              </a:lnSpc>
              <a:buNone/>
            </a:pPr>
            <a:r>
              <a:rPr lang="en-US" sz="1400" dirty="0">
                <a:latin typeface="+mj-lt"/>
              </a:rPr>
              <a:t>Missing values </a:t>
            </a:r>
          </a:p>
          <a:p>
            <a:pPr marL="0" indent="0" algn="ctr">
              <a:lnSpc>
                <a:spcPct val="100000"/>
              </a:lnSpc>
              <a:buNone/>
            </a:pPr>
            <a:r>
              <a:rPr lang="en-US" sz="1400" dirty="0">
                <a:latin typeface="+mj-lt"/>
              </a:rPr>
              <a:t>Unusual values </a:t>
            </a:r>
          </a:p>
          <a:p>
            <a:pPr marL="0" indent="0" algn="ctr">
              <a:lnSpc>
                <a:spcPct val="100000"/>
              </a:lnSpc>
              <a:buNone/>
            </a:pPr>
            <a:r>
              <a:rPr lang="en-US" sz="1400" dirty="0">
                <a:latin typeface="+mj-lt"/>
              </a:rPr>
              <a:t>Erroneous entries </a:t>
            </a:r>
          </a:p>
          <a:p>
            <a:pPr marL="0" indent="0" algn="ctr">
              <a:lnSpc>
                <a:spcPct val="100000"/>
              </a:lnSpc>
              <a:buNone/>
            </a:pPr>
            <a:r>
              <a:rPr lang="en-US" sz="1400" dirty="0">
                <a:latin typeface="+mj-lt"/>
              </a:rPr>
              <a:t>Value counts</a:t>
            </a:r>
            <a:endParaRPr lang="en-SG" sz="1400" dirty="0">
              <a:solidFill>
                <a:srgbClr val="F3F3F3"/>
              </a:solidFill>
              <a:latin typeface="+mj-lt"/>
            </a:endParaRPr>
          </a:p>
        </p:txBody>
      </p:sp>
      <p:sp>
        <p:nvSpPr>
          <p:cNvPr id="703" name="Google Shape;703;p36"/>
          <p:cNvSpPr txBox="1">
            <a:spLocks noGrp="1"/>
          </p:cNvSpPr>
          <p:nvPr>
            <p:ph type="subTitle" idx="4294967295"/>
          </p:nvPr>
        </p:nvSpPr>
        <p:spPr>
          <a:xfrm>
            <a:off x="6862803" y="2924309"/>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SG" sz="1400" dirty="0">
                <a:solidFill>
                  <a:srgbClr val="F3F3F3"/>
                </a:solidFill>
                <a:latin typeface="+mj-lt"/>
              </a:rPr>
              <a:t>Choose &amp; fit the best model</a:t>
            </a:r>
            <a:endParaRPr sz="1400" dirty="0">
              <a:solidFill>
                <a:srgbClr val="F3F3F3"/>
              </a:solidFill>
              <a:latin typeface="+mj-lt"/>
            </a:endParaRPr>
          </a:p>
        </p:txBody>
      </p:sp>
      <p:sp>
        <p:nvSpPr>
          <p:cNvPr id="705" name="Google Shape;705;p36"/>
          <p:cNvSpPr txBox="1">
            <a:spLocks noGrp="1"/>
          </p:cNvSpPr>
          <p:nvPr>
            <p:ph type="subTitle" idx="4294967295"/>
          </p:nvPr>
        </p:nvSpPr>
        <p:spPr>
          <a:xfrm>
            <a:off x="2171806" y="158190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EDA</a:t>
            </a:r>
            <a:endParaRPr sz="1800" b="1" dirty="0">
              <a:solidFill>
                <a:srgbClr val="F3F3F3"/>
              </a:solidFill>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1454483"/>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Modelling</a:t>
            </a:r>
            <a:endParaRPr sz="1800" b="1" dirty="0">
              <a:solidFill>
                <a:srgbClr val="F3F3F3"/>
              </a:solidFill>
              <a:latin typeface="Rajdhani"/>
              <a:ea typeface="Rajdhani"/>
              <a:cs typeface="Rajdhani"/>
              <a:sym typeface="Rajdhani"/>
            </a:endParaRPr>
          </a:p>
        </p:txBody>
      </p:sp>
      <p:sp>
        <p:nvSpPr>
          <p:cNvPr id="707" name="Google Shape;707;p36"/>
          <p:cNvSpPr txBox="1">
            <a:spLocks noGrp="1"/>
          </p:cNvSpPr>
          <p:nvPr>
            <p:ph type="subTitle" idx="4294967295"/>
          </p:nvPr>
        </p:nvSpPr>
        <p:spPr>
          <a:xfrm>
            <a:off x="651201" y="2625904"/>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Data cleaning</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399" y="2685695"/>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Evaluation</a:t>
            </a:r>
          </a:p>
        </p:txBody>
      </p:sp>
      <p:sp>
        <p:nvSpPr>
          <p:cNvPr id="709" name="Google Shape;709;p36"/>
          <p:cNvSpPr txBox="1">
            <a:spLocks noGrp="1"/>
          </p:cNvSpPr>
          <p:nvPr>
            <p:ph type="subTitle" idx="4294967295"/>
          </p:nvPr>
        </p:nvSpPr>
        <p:spPr>
          <a:xfrm>
            <a:off x="3742800" y="2681417"/>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SG" sz="1800" b="1" dirty="0">
                <a:latin typeface="Rajdhani"/>
                <a:ea typeface="Rajdhani"/>
                <a:cs typeface="Rajdhani"/>
                <a:sym typeface="Rajdhani"/>
              </a:rPr>
              <a:t>Pre-processing</a:t>
            </a:r>
            <a:endParaRPr sz="1800" b="1" dirty="0">
              <a:solidFill>
                <a:srgbClr val="F3F3F3"/>
              </a:solidFill>
              <a:latin typeface="Rajdhani"/>
              <a:ea typeface="Rajdhani"/>
              <a:cs typeface="Rajdhani"/>
              <a:sym typeface="Rajdhani"/>
            </a:endParaRPr>
          </a:p>
        </p:txBody>
      </p:sp>
      <p:sp>
        <p:nvSpPr>
          <p:cNvPr id="710" name="Google Shape;710;p36"/>
          <p:cNvSpPr/>
          <p:nvPr/>
        </p:nvSpPr>
        <p:spPr>
          <a:xfrm>
            <a:off x="11942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005044"/>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6950" y="2017576"/>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291394"/>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291394"/>
            <a:ext cx="972900" cy="12532"/>
          </a:xfrm>
          <a:prstGeom prst="straightConnector1">
            <a:avLst/>
          </a:prstGeom>
          <a:noFill/>
          <a:ln w="19050" cap="flat" cmpd="sng">
            <a:solidFill>
              <a:srgbClr val="F3F3F3"/>
            </a:solidFill>
            <a:prstDash val="solid"/>
            <a:round/>
            <a:headEnd type="none" w="med" len="med"/>
            <a:tailEnd type="none" w="med" len="med"/>
          </a:ln>
        </p:spPr>
      </p:cxnSp>
      <p:grpSp>
        <p:nvGrpSpPr>
          <p:cNvPr id="719" name="Google Shape;719;p36"/>
          <p:cNvGrpSpPr/>
          <p:nvPr/>
        </p:nvGrpSpPr>
        <p:grpSpPr>
          <a:xfrm>
            <a:off x="2866179" y="2127517"/>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1331243" y="2139980"/>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0775;p59">
            <a:extLst>
              <a:ext uri="{FF2B5EF4-FFF2-40B4-BE49-F238E27FC236}">
                <a16:creationId xmlns:a16="http://schemas.microsoft.com/office/drawing/2014/main" id="{4AD2F108-6C45-4B10-BDE9-3BAACEDDA71C}"/>
              </a:ext>
            </a:extLst>
          </p:cNvPr>
          <p:cNvSpPr/>
          <p:nvPr/>
        </p:nvSpPr>
        <p:spPr>
          <a:xfrm>
            <a:off x="4385820" y="21045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11308;p59">
            <a:extLst>
              <a:ext uri="{FF2B5EF4-FFF2-40B4-BE49-F238E27FC236}">
                <a16:creationId xmlns:a16="http://schemas.microsoft.com/office/drawing/2014/main" id="{E1AE5457-6D5E-46A3-B342-673B35E17BD5}"/>
              </a:ext>
            </a:extLst>
          </p:cNvPr>
          <p:cNvGrpSpPr/>
          <p:nvPr/>
        </p:nvGrpSpPr>
        <p:grpSpPr>
          <a:xfrm>
            <a:off x="5886488" y="2127878"/>
            <a:ext cx="426329" cy="332375"/>
            <a:chOff x="2611458" y="3816374"/>
            <a:chExt cx="426329" cy="332375"/>
          </a:xfrm>
        </p:grpSpPr>
        <p:sp>
          <p:nvSpPr>
            <p:cNvPr id="53" name="Google Shape;11309;p59">
              <a:extLst>
                <a:ext uri="{FF2B5EF4-FFF2-40B4-BE49-F238E27FC236}">
                  <a16:creationId xmlns:a16="http://schemas.microsoft.com/office/drawing/2014/main" id="{2F6D4E8F-DF97-4F18-A33C-E902CA1A7FA2}"/>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10;p59">
              <a:extLst>
                <a:ext uri="{FF2B5EF4-FFF2-40B4-BE49-F238E27FC236}">
                  <a16:creationId xmlns:a16="http://schemas.microsoft.com/office/drawing/2014/main" id="{F9433E61-9B5D-4964-8481-FB4C3CB5B1FB}"/>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11;p59">
              <a:extLst>
                <a:ext uri="{FF2B5EF4-FFF2-40B4-BE49-F238E27FC236}">
                  <a16:creationId xmlns:a16="http://schemas.microsoft.com/office/drawing/2014/main" id="{6DFF8436-F18E-4D0C-B89A-51EEA26FB7BD}"/>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12;p59">
              <a:extLst>
                <a:ext uri="{FF2B5EF4-FFF2-40B4-BE49-F238E27FC236}">
                  <a16:creationId xmlns:a16="http://schemas.microsoft.com/office/drawing/2014/main" id="{651C3194-BB35-433D-B553-218F8E2D9EB0}"/>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13;p59">
              <a:extLst>
                <a:ext uri="{FF2B5EF4-FFF2-40B4-BE49-F238E27FC236}">
                  <a16:creationId xmlns:a16="http://schemas.microsoft.com/office/drawing/2014/main" id="{E89DC485-694C-4C85-A9C3-29F7EFE7C3A9}"/>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14;p59">
              <a:extLst>
                <a:ext uri="{FF2B5EF4-FFF2-40B4-BE49-F238E27FC236}">
                  <a16:creationId xmlns:a16="http://schemas.microsoft.com/office/drawing/2014/main" id="{E1E66336-5870-489F-9876-2C881BBFEF02}"/>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15;p59">
              <a:extLst>
                <a:ext uri="{FF2B5EF4-FFF2-40B4-BE49-F238E27FC236}">
                  <a16:creationId xmlns:a16="http://schemas.microsoft.com/office/drawing/2014/main" id="{394F92E1-3906-4228-A40F-311CF7B32AC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16;p59">
              <a:extLst>
                <a:ext uri="{FF2B5EF4-FFF2-40B4-BE49-F238E27FC236}">
                  <a16:creationId xmlns:a16="http://schemas.microsoft.com/office/drawing/2014/main" id="{F39C9383-8762-494D-876C-EE59DE1F0E64}"/>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17;p59">
              <a:extLst>
                <a:ext uri="{FF2B5EF4-FFF2-40B4-BE49-F238E27FC236}">
                  <a16:creationId xmlns:a16="http://schemas.microsoft.com/office/drawing/2014/main" id="{E89969AD-BE73-44F7-BBB4-0AB38BAB0FBA}"/>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18;p59">
              <a:extLst>
                <a:ext uri="{FF2B5EF4-FFF2-40B4-BE49-F238E27FC236}">
                  <a16:creationId xmlns:a16="http://schemas.microsoft.com/office/drawing/2014/main" id="{8D562A0B-312F-41ED-8E35-28F3B91CFA6B}"/>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1206;p59">
            <a:extLst>
              <a:ext uri="{FF2B5EF4-FFF2-40B4-BE49-F238E27FC236}">
                <a16:creationId xmlns:a16="http://schemas.microsoft.com/office/drawing/2014/main" id="{63C4A396-B24A-427B-8F0E-220644DA9FEB}"/>
              </a:ext>
            </a:extLst>
          </p:cNvPr>
          <p:cNvGrpSpPr/>
          <p:nvPr/>
        </p:nvGrpSpPr>
        <p:grpSpPr>
          <a:xfrm>
            <a:off x="7482750" y="2104564"/>
            <a:ext cx="361099" cy="431052"/>
            <a:chOff x="3584201" y="4294996"/>
            <a:chExt cx="267574" cy="329415"/>
          </a:xfrm>
        </p:grpSpPr>
        <p:sp>
          <p:nvSpPr>
            <p:cNvPr id="64" name="Google Shape;11207;p59">
              <a:extLst>
                <a:ext uri="{FF2B5EF4-FFF2-40B4-BE49-F238E27FC236}">
                  <a16:creationId xmlns:a16="http://schemas.microsoft.com/office/drawing/2014/main" id="{A8F6CCC6-6296-41DC-A11A-9165E94AD9A3}"/>
                </a:ext>
              </a:extLst>
            </p:cNvPr>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208;p59">
              <a:extLst>
                <a:ext uri="{FF2B5EF4-FFF2-40B4-BE49-F238E27FC236}">
                  <a16:creationId xmlns:a16="http://schemas.microsoft.com/office/drawing/2014/main" id="{583121A1-8DC0-4A38-9182-1A97B8707048}"/>
                </a:ext>
              </a:extLst>
            </p:cNvPr>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209;p59">
              <a:extLst>
                <a:ext uri="{FF2B5EF4-FFF2-40B4-BE49-F238E27FC236}">
                  <a16:creationId xmlns:a16="http://schemas.microsoft.com/office/drawing/2014/main" id="{C3DCAB30-0035-4FF7-A018-A7650968CD33}"/>
                </a:ext>
              </a:extLst>
            </p:cNvPr>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210;p59">
              <a:extLst>
                <a:ext uri="{FF2B5EF4-FFF2-40B4-BE49-F238E27FC236}">
                  <a16:creationId xmlns:a16="http://schemas.microsoft.com/office/drawing/2014/main" id="{29C54EED-4441-46A7-A455-29787E47BCC7}"/>
                </a:ext>
              </a:extLst>
            </p:cNvPr>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700;p36">
            <a:extLst>
              <a:ext uri="{FF2B5EF4-FFF2-40B4-BE49-F238E27FC236}">
                <a16:creationId xmlns:a16="http://schemas.microsoft.com/office/drawing/2014/main" id="{8ED3613E-E597-41A0-8AC9-86A8F745C0BA}"/>
              </a:ext>
            </a:extLst>
          </p:cNvPr>
          <p:cNvSpPr txBox="1">
            <a:spLocks/>
          </p:cNvSpPr>
          <p:nvPr/>
        </p:nvSpPr>
        <p:spPr>
          <a:xfrm>
            <a:off x="3155875" y="2982273"/>
            <a:ext cx="2862127"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One-hot encoding</a:t>
            </a:r>
          </a:p>
          <a:p>
            <a:pPr marL="0" indent="0" algn="ctr">
              <a:lnSpc>
                <a:spcPct val="100000"/>
              </a:lnSpc>
              <a:buFont typeface="Fira Sans Condensed Light"/>
              <a:buNone/>
            </a:pPr>
            <a:r>
              <a:rPr lang="en-US" sz="1400" dirty="0">
                <a:latin typeface="+mj-lt"/>
              </a:rPr>
              <a:t>Stratified train-test split</a:t>
            </a:r>
            <a:endParaRPr lang="en-SG" sz="1400" dirty="0">
              <a:latin typeface="+mj-lt"/>
            </a:endParaRPr>
          </a:p>
        </p:txBody>
      </p:sp>
      <p:sp>
        <p:nvSpPr>
          <p:cNvPr id="70" name="Google Shape;700;p36">
            <a:extLst>
              <a:ext uri="{FF2B5EF4-FFF2-40B4-BE49-F238E27FC236}">
                <a16:creationId xmlns:a16="http://schemas.microsoft.com/office/drawing/2014/main" id="{C9AB47F1-60E6-40D9-B3A4-F4E2F3C7B510}"/>
              </a:ext>
            </a:extLst>
          </p:cNvPr>
          <p:cNvSpPr txBox="1">
            <a:spLocks/>
          </p:cNvSpPr>
          <p:nvPr/>
        </p:nvSpPr>
        <p:spPr>
          <a:xfrm>
            <a:off x="4435087" y="725864"/>
            <a:ext cx="3365226" cy="1203039"/>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buFont typeface="Fira Sans Condensed Light"/>
              <a:buNone/>
            </a:pPr>
            <a:r>
              <a:rPr lang="en-US" sz="1400" dirty="0">
                <a:latin typeface="+mj-lt"/>
              </a:rPr>
              <a:t>Hyperparameter tuning</a:t>
            </a:r>
          </a:p>
          <a:p>
            <a:pPr marL="0" indent="0" algn="ctr">
              <a:lnSpc>
                <a:spcPct val="100000"/>
              </a:lnSpc>
              <a:buFont typeface="Fira Sans Condensed Light"/>
              <a:buNone/>
            </a:pPr>
            <a:r>
              <a:rPr lang="en-US" sz="1400" dirty="0">
                <a:latin typeface="+mj-lt"/>
              </a:rPr>
              <a:t>Different ways to deal with imbalance</a:t>
            </a:r>
          </a:p>
          <a:p>
            <a:pPr marL="0" indent="0" algn="ctr">
              <a:lnSpc>
                <a:spcPct val="100000"/>
              </a:lnSpc>
              <a:buFont typeface="Fira Sans Condensed Light"/>
              <a:buNone/>
            </a:pPr>
            <a:r>
              <a:rPr lang="en-US" sz="1400" dirty="0">
                <a:latin typeface="+mj-lt"/>
              </a:rPr>
              <a:t>Ensemble</a:t>
            </a: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buClr>
            <a:schemeClr val="tx2"/>
          </a:buClr>
          <a:defRPr dirty="0" smtClean="0">
            <a:solidFill>
              <a:schemeClr val="tx2"/>
            </a:solidFill>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2684</TotalTime>
  <Words>2690</Words>
  <Application>Microsoft Office PowerPoint</Application>
  <PresentationFormat>On-screen Show (16:9)</PresentationFormat>
  <Paragraphs>322</Paragraphs>
  <Slides>36</Slides>
  <Notes>32</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Fira Sans Condensed</vt:lpstr>
      <vt:lpstr>Fira Sans Condensed Light</vt:lpstr>
      <vt:lpstr>Advent Pro Light</vt:lpstr>
      <vt:lpstr>Rajdhani</vt:lpstr>
      <vt:lpstr>Anton</vt:lpstr>
      <vt:lpstr>Arial</vt:lpstr>
      <vt:lpstr>Ai Tech Agency by Slidesgo</vt:lpstr>
      <vt:lpstr>For Real? Auto Insurance Fraud Detection</vt:lpstr>
      <vt:lpstr>PowerPoint Presentation</vt:lpstr>
      <vt:lpstr>Auto Insurance Fraud</vt:lpstr>
      <vt:lpstr>How will this affect you!</vt:lpstr>
      <vt:lpstr>Increasing x Expensive</vt:lpstr>
      <vt:lpstr>Goal Reduce loss =  More profit</vt:lpstr>
      <vt:lpstr>PowerPoint Presentation</vt:lpstr>
      <vt:lpstr>About the data</vt:lpstr>
      <vt:lpstr>PowerPoint Presentation</vt:lpstr>
      <vt:lpstr>Exploratory  Data Analysis</vt:lpstr>
      <vt:lpstr>PowerPoint Presentation</vt:lpstr>
      <vt:lpstr>PowerPoint Presentation</vt:lpstr>
      <vt:lpstr>PowerPoint Presentation</vt:lpstr>
      <vt:lpstr>PowerPoint Presentation</vt:lpstr>
      <vt:lpstr>Pre-processing</vt:lpstr>
      <vt:lpstr>Pre-processing</vt:lpstr>
      <vt:lpstr>PowerPoint Presentation</vt:lpstr>
      <vt:lpstr>Pre-processing</vt:lpstr>
      <vt:lpstr>Modeling &amp; Evaluation</vt:lpstr>
      <vt:lpstr>Baseline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Model: Weighted XGBoost</vt:lpstr>
      <vt:lpstr>PowerPoint Presentation</vt:lpstr>
      <vt:lpstr>PowerPoint Presentation</vt:lpstr>
      <vt:lpstr>PowerPoint Presentation</vt:lpstr>
      <vt:lpstr>PowerPoint Presentation</vt:lpstr>
      <vt:lpstr>Conclusion</vt:lpstr>
      <vt:lpstr>Limitation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Asher Chew</dc:title>
  <dc:creator>ice</dc:creator>
  <cp:lastModifiedBy>#ICE ASHER CHEW#</cp:lastModifiedBy>
  <cp:revision>123</cp:revision>
  <dcterms:modified xsi:type="dcterms:W3CDTF">2020-04-24T04:45:36Z</dcterms:modified>
</cp:coreProperties>
</file>